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18"/>
    <p:restoredTop sz="71506"/>
  </p:normalViewPr>
  <p:slideViewPr>
    <p:cSldViewPr snapToGrid="0" snapToObjects="1">
      <p:cViewPr varScale="1">
        <p:scale>
          <a:sx n="77" d="100"/>
          <a:sy n="77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0:13:16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41 16383,'88'-9'0,"5"1"0,-10 8 0,6 0 0,-42 0 0,-5 0 0,-21 0 0,-12 0 0,12 0 0,-4 0 0,3 0 0,2 0 0,-9 0 0,5 0 0,1 0 0,-6 0 0,5 0 0,4 0 0,-4 0 0,7 0 0,-13 0 0,6 0 0,-5 0 0,6 0 0,3 0 0,13 0 0,-3 0 0,9 0 0,-21 0 0,7 0 0,-7-5 0,21 4 0,-9-3 0,9 4 0,-18 0 0,-4 0 0,2 0 0,-8 0 0,15 0 0,-4 0 0,5 0 0,-5 0 0,-3 0 0,-5 0 0,6 0 0,1 0 0,7 0 0,10-6 0,27 4 0,-24-4 0,53 6 0,-42 0 0,38 0 0,0 0 0,-20 0 0,17 0 0,-31 6 0,-3-4 0,9 4 0,-17-6 0,19 6 0,-22-5 0,-3 6 0,0-7 0,-19 0 0,17 4 0,-8-3 0,-5 7 0,14-7 0,-27 2 0,5-3 0,-4 0 0,-1 0 0,6 0 0,-3 0 0,-1 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0:13:21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29 16383,'41'0'0,"35"0"0,1 0 0,9 0 0,-25 0 0,1 0 0,36 0 0,-32 0 0,0 0 0,32 0 0,-26 0 0,-39 0 0,-21 0 0,-1 0 0,7 0 0,-4 0 0,18 0 0,3 0 0,1 4 0,5-3 0,-11 4 0,11-5 0,2 0 0,-5 0 0,24 7 0,-22-5 0,15 9 0,9-10 0,-18 4 0,21-5 0,-30 0 0,14 6 0,-2-5 0,20 6 0,0-7 0,-2 6 0,-12-5 0,-21 5 0,16-6 0,-16 0 0,9 0 0,-2 0 0,-11 0 0,11 0 0,-15 0 0,13 5 0,7-4 0,-10 3 0,27-4 0,-19 0 0,0 0 0,-3 0 0,-21 0 0,7 0 0,-7 0 0,21 0 0,-9 5 0,20-4 0,3 3 0,-18-4 0,36 0 0,-25 0 0,21 0 0,-3 0 0,-22 0 0,9 0 0,-27 0 0,36 0 0,-11 0 0,30 0 0,-23 0 0,17-7 0,-29 5 0,3-5 0,2 7 0,-25 0 0,26 0 0,-19 0 0,19 0 0,-8 0 0,22 0 0,-26 0 0,34-7 0,-23 5 0,30-5 0,-12 7 0,-14 0 0,-14 0 0,-18 0 0,-1 0 0,0 0 0,1-5 0,7 4 0,11-9 0,-15 8 0,7-4 0,-11 6 0,12 0 0,-1-4 0,2 3 0,15-4 0,-9 5 0,7 0 0,3 0 0,-2-7 0,-3 5 0,18-11 0,-38 12 0,14-6 0,-17 7 0,-3 0 0,7 0 0,-7 0 0,32-7 0,-17 5 0,18-5 0,-30 7 0,-5 0 0,-7 0 0,7 0 0,2 0 0,11 0 0,-11 0 0,0 0 0,-7 0 0,2 0 0,4 0 0,-6 0 0,5 0 0,1 0 0,4 0 0,26 0 0,-21 0 0,8 0 0,-21 0 0,-7 0 0,14 0 0,-8 0 0,5 0 0,5 0 0,-10 0 0,52 0 0,-34 0 0,54 0 0,-61 0 0,16 0 0,-37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0:13:25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 16383,'97'0'0,"-39"0"0,-3 0 0,-1 0 0,7 0 0,20 0 0,-33 0 0,-15 0 0,-20 0 0,7 0 0,-9 0 0,16 0 0,-7 0 0,21 0 0,2 0 0,12 0 0,-11 0 0,-13 0 0,-10 0 0,-9 0 0,10 0 0,13 0 0,-3 0 0,9 0 0,-21 0 0,7 0 0,-7 0 0,10 0 0,-7 0 0,-1-3 0,-7 2 0,1-3 0,17 4 0,4 0 0,7 0 0,8 0 0,-26 0 0,25 0 0,-25 0 0,5 0 0,-3 0 0,-15 0 0,9 0 0,-7 0 0,7 0 0,13 0 0,-9 0 0,13 0 0,-15 0 0,17 0 0,-9 0 0,20 0 0,-8 0 0,-10 0 0,-2 0 0,-23 0 0,6 0 0,13 0 0,-8 0 0,12 0 0,-17 0 0,1 0 0,-1 0 0,1 0 0,6 0 0,-5 0 0,1 0 0,-3 0 0,-3 4 0,10-3 0,1 2 0,8-3 0,-11 0 0,7 0 0,-7 0 0,21 0 0,-9 0 0,9 4 0,-11-3 0,-11 4 0,9-5 0,-15 0 0,9 0 0,-7 0 0,-3 3 0,9-2 0,-10 3 0,16 0 0,-14-3 0,9 3 0,-6-4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10:13:30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16383,'88'0'0,"0"0"0,3 0 0,-4 0 0,-23 0 0,-5 0 0,37 0 0,-43 0 0,-35 0 0,-7 0 0,19 0 0,7 6 0,30-5 0,2 5 0,0-6 0,-20 0 0,13 0 0,-33 0 0,17 0 0,-18 0 0,-11 0 0,5 0 0,-10 0 0,9 0 0,12 0 0,0 0 0,3 0 0,-14 4 0,-10-3 0,31 2 0,-17-3 0,38 6 0,-9 3 0,-9-1 0,18 5 0,-38-11 0,36 11 0,-10-4 0,17 0 0,-14 2 0,-3-10 0,-19 8 0,8-8 0,-18 4 0,5-1 0,-5-3 0,7 8 0,-7-8 0,16 3 0,-1-4 0,-4 4 0,16-3 0,-5 2 0,13 3 0,-3-4 0,-3 4 0,-19-6 0,2 0 0,-14 0 0,-5 0 0,-1 0 0,7 0 0,13 0 0,-3-4 0,3 2 0,-7-6 0,-11 7 0,11-4 0,-5 1 0,18-3 0,3-5 0,-7 1 0,3 4 0,-23 3 0,5 1 0,-10 2 0,2-3 0,11 0 0,-9 3 0,40-11 0,-19 11 0,41-7 0,-9 1 0,12 5 0,-1-12 0,-31 12 0,12-5 0,-16 7 0,13 0 0,20 0 0,-9 0 0,23 0 0,-20 0 0,6 0 0,-12 0 0,-8 0 0,8 0 0,-10 0 0,-1 6 0,-21-4 0,27 4 0,-24-6 0,52 0 0,-17 0 0,8 0 0,-25 0 0,-20 0 0,-17 0 0,3 0 0,-1 0 0,10 0 0,11 0 0,-15 0 0,13 0 0,-25 0 0,3 0 0,1 0 0,13 0 0,1 0 0,9 0 0,-17 0 0,-6 0 0,-7 0 0,10 0 0,-6 0 0,10 0 0,-10 0 0,-3 0 0,20 6 0,25-4 0,27 4 0,-12-6 0,-9 0 0,-43 0 0,-2 0 0,-7 0 0,4 0 0,8 0 0,-6 0 0,4 0 0,12 0 0,-6 0 0,17 0 0,-20 0 0,-6 0 0,-7 0 0,25 0 0,-12 0 0,18 0 0,-24 0 0,-7 0 0,4 0 0,5 0 0,29 0 0,-2 0 0,8-5 0,-23 4 0,-15-3 0,-9 4 0,35-7 0,-16 5 0,26-2 0,7 1 0,6 3 0,17 0 0,-47 0 0,-32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5T10:33:3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24575,'27'0'0,"16"0"0,15 0 0,15 4 0,0 4 0,-6 7 0,-10 3 0,-10-1 0,-7 0 0,-3-2 0,0 0 0,2 3 0,6 0 0,7 0 0,7 3 0,3-2 0,0 0 0,-7 0 0,-3-1 0,-3-1 0,0 3 0,0-2 0,-5 3 0,0 2 0,-5-2 0,-3 1 0,-6-1 0,-5-1 0,-2 3 0,0 0 0,0 0 0,0 0 0,0 0 0,-3 0 0,-2-3 0,-7-3 0,-2-1 0,-3-2 0,0 0 0,0 0 0,1 3 0,0-5 0,0 5 0,-1-3 0,-2-3 0,-1 4 0,-3-6 0,0 3 0,5 4 0,-3-3 0,2 5 0,-4-4 0,0 4 0,0 0 0,0-2 0,0-1 0,0-3 0,0-2 0,0 5 0,0-6 0,0 7 0,0-5 0,0 10 0,0-7 0,0 7 0,0-6 0,0 6 0,0 0 0,0 0 0,0-7 0,0 3 0,0-6 0,0 4 0,0-1 0,0 1 0,0-2 0,0-2 0,0-1 0,0-1 0,0-1 0,0 1 0,0-2 0,0 0 0,0-1 0,0 0 0,0 0 0,0-1 0,0-1 0,0 0 0,0 0 0,0 0 0,0 2 0,0-1 0,0-1 0,0 1 0,0-1 0,0 1 0,0 0 0,0 1 0,0 1 0,0 0 0,0-1 0,0-1 0,0 0 0,0 1 0,0 0 0,0 0 0,0-1 0,0-1 0,0 1 0,0-1 0,0 1 0,-1-1 0,-2 1 0,1 0 0,-5 0 0,5 0 0,-3 3 0,3-1 0,0 2 0,-2-3 0,0 0 0,1-1 0,-2-2 0,1 2 0,2 4 0,-3-6 0,3 6 0,-2-4 0,0 2 0,0 2 0,-4-1 0,5-1 0,-3 2 0,3-2 0,-1 0 0,-1 0 0,-1-2 0,0 0 0,0 0 0,-1-2 0,2 5 0,-1-6 0,1 8 0,1-8 0,0 6 0,-1-5 0,0 1 0,0 1 0,0 0 0,3 3 0,0-1 0,-3 0 0,3 0 0,-3 0 0,4-2 0,-2 5 0,-2-5 0,0 5 0,1-3 0,-1 2 0,0-1 0,-3-1 0,2 1 0,-2 1 0,-3 4 0,4-4 0,-6 4 0,7-5 0,-3 4 0,0 0 0,-1-1 0,-1 1 0,1-2 0,0 1 0,0 2 0,0 0 0,-1 3 0,-1 0 0,-2 1 0,0 0 0,-1 0 0,-1 0 0,2 0 0,-3 0 0,0 0 0,-1 1 0,1-2 0,0 2 0,-7 3 0,10-8 0,-9 7 0,10-7 0,-3 2 0,-1 0 0,2 1 0,0-1 0,-1 2 0,1-1 0,-3-1 0,0 1 0,0-1 0,-2 0 0,-5 7 0,11-11 0,-8 7 0,10-7 0,-9 5 0,8-4 0,-5 3 0,9-7 0,-8 5 0,5-3 0,-6 4 0,7-4 0,-3 2 0,-1 0 0,-1-1 0,0 3 0,-1 1 0,0-1 0,2-1 0,-2-2 0,4-2 0,-1 0 0,2 1 0,-1 1 0,1 2 0,0-2 0,-4-3 0,7 0 0,-6 1 0,6 1 0,-1-1 0,-1 1 0,4-5 0,-2 0 0,2-1 0,2 0 0,-1-2 0,3 1 0,-1-2 0,0-1 0,-1 0 0,0 2 0,2 0 0,-1 1 0,0-1 0,-5-4 0,4 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FD3E6-8A3C-CE4C-A045-6DDFD4E83C58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57FE-B12C-6B4E-9003-18A19AA8C10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1447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장 발표를 맡은 </a:t>
            </a:r>
            <a:r>
              <a:rPr lang="ko-KR" altLang="en-US" dirty="0" err="1"/>
              <a:t>김소진입니다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3915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매개변수를</a:t>
            </a:r>
            <a:r>
              <a:rPr kumimoji="1" lang="ko-KR" altLang="en-US" dirty="0"/>
              <a:t> 지정하면 순서에 상관없이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674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만약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add_many</a:t>
            </a:r>
            <a:r>
              <a:rPr kumimoji="1" lang="en-US" altLang="ko-KR" dirty="0"/>
              <a:t>(1,2,3)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이 함수를 쓰면 </a:t>
            </a:r>
            <a:r>
              <a:rPr kumimoji="1" lang="en-US" altLang="ko-KR" dirty="0" err="1"/>
              <a:t>args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(1,2,3)</a:t>
            </a:r>
            <a:r>
              <a:rPr kumimoji="1" lang="ko-KR" altLang="en-US" dirty="0"/>
              <a:t>이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add_many</a:t>
            </a:r>
            <a:r>
              <a:rPr kumimoji="1" lang="en-US" altLang="ko-KR" dirty="0"/>
              <a:t>(1,2,3,4,5,6,7,8,9,10)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쓰면 </a:t>
            </a:r>
            <a:r>
              <a:rPr kumimoji="1" lang="en-US" altLang="ko-KR" dirty="0" err="1"/>
              <a:t>args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(1,2,3,4,5,6,7,8,9,10)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*</a:t>
            </a:r>
            <a:r>
              <a:rPr kumimoji="1" lang="en-US" altLang="ko-KR" dirty="0" err="1"/>
              <a:t>args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매개변수 이름 앞에 *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붙이면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전부 모아 </a:t>
            </a:r>
            <a:r>
              <a:rPr kumimoji="1" lang="ko-KR" altLang="en-US" dirty="0" err="1"/>
              <a:t>튜플로</a:t>
            </a:r>
            <a:r>
              <a:rPr kumimoji="1" lang="ko-KR" altLang="en-US" dirty="0"/>
              <a:t> 만듭니다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개의 입력을 처리할 때 </a:t>
            </a:r>
            <a:r>
              <a:rPr kumimoji="1" lang="en-US" altLang="ko-KR" dirty="0"/>
              <a:t>def </a:t>
            </a:r>
            <a:r>
              <a:rPr kumimoji="1" lang="en-US" altLang="ko-KR" dirty="0" err="1"/>
              <a:t>add_many</a:t>
            </a:r>
            <a:r>
              <a:rPr kumimoji="1" lang="en-US" altLang="ko-KR" dirty="0"/>
              <a:t>(*</a:t>
            </a:r>
            <a:r>
              <a:rPr kumimoji="1" lang="en-US" altLang="ko-KR" dirty="0" err="1"/>
              <a:t>args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함수의 매개변수로 *</a:t>
            </a:r>
            <a:r>
              <a:rPr kumimoji="1" lang="en-US" altLang="ko-KR" dirty="0" err="1"/>
              <a:t>args</a:t>
            </a:r>
            <a:r>
              <a:rPr kumimoji="1" lang="ko-KR" altLang="en-US" dirty="0"/>
              <a:t>만 사용할 수 있는 건 아닙니다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예시를 실행시켜보면 지난번에 공부한 리스트처럼 여러 개의 요소를 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그것을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문을 통해서 하나씩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로 빼서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시작해서 들어온 값들을 더해줘서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해줘서 최종 모두 더한 값을 돌려주게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결과 </a:t>
            </a:r>
            <a:r>
              <a:rPr kumimoji="1" lang="en-US" altLang="ko-KR" dirty="0"/>
              <a:t>1+2+3</a:t>
            </a:r>
            <a:r>
              <a:rPr kumimoji="1" lang="ko-KR" altLang="en-US" dirty="0"/>
              <a:t>을 더한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이 나오게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83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앞에서는 * 하나를 봤는데요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이번엔 * 두개도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Kwargs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keyword argument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해서 </a:t>
            </a:r>
            <a:r>
              <a:rPr kumimoji="1" lang="ko-KR" altLang="en-US" dirty="0" err="1"/>
              <a:t>딕셔너리에</a:t>
            </a:r>
            <a:r>
              <a:rPr kumimoji="1" lang="ko-KR" altLang="en-US" dirty="0"/>
              <a:t> 대해 배울 때  </a:t>
            </a:r>
            <a:r>
              <a:rPr kumimoji="1" lang="ko-KR" altLang="en-US" dirty="0" err="1"/>
              <a:t>딕셔너리</a:t>
            </a:r>
            <a:r>
              <a:rPr kumimoji="1" lang="ko-KR" altLang="en-US" dirty="0"/>
              <a:t> 형태로 여러 개의 값이 들어 올 수 있는 걸 처리할 수 있는 매개변수라고 할 수 있겠습니다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이라는 변수를 받아서 이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 중에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이라는 게 있으면 </a:t>
            </a:r>
            <a:r>
              <a:rPr kumimoji="1" lang="ko-KR" altLang="en-US" dirty="0" err="1"/>
              <a:t>출력하겠다라는</a:t>
            </a:r>
            <a:r>
              <a:rPr kumimoji="1" lang="ko-KR" altLang="en-US" dirty="0"/>
              <a:t> 식으로 특정 이름의 요소가 있을 때 그것만 </a:t>
            </a:r>
            <a:r>
              <a:rPr kumimoji="1" lang="ko-KR" altLang="en-US" dirty="0" err="1"/>
              <a:t>출력하겠다라는</a:t>
            </a:r>
            <a:r>
              <a:rPr kumimoji="1" lang="ko-KR" altLang="en-US" dirty="0"/>
              <a:t> 식으로 표현 하는 게 이 </a:t>
            </a:r>
            <a:r>
              <a:rPr kumimoji="1" lang="en-US" altLang="ko-KR" dirty="0"/>
              <a:t>keyword arguments</a:t>
            </a:r>
            <a:r>
              <a:rPr kumimoji="1" lang="ko-KR" altLang="en-US" dirty="0"/>
              <a:t>라는 걸 이용해서 쓸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예시에서 </a:t>
            </a:r>
            <a:r>
              <a:rPr kumimoji="1" lang="en-US" altLang="ko-KR" dirty="0" err="1"/>
              <a:t>p</a:t>
            </a:r>
            <a:r>
              <a:rPr kumimoji="1" lang="en-US" altLang="ko-Kore-KR" dirty="0" err="1"/>
              <a:t>rint_kwargs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함수는</a:t>
            </a:r>
            <a:r>
              <a:rPr kumimoji="1" lang="ko-KR" altLang="en-US" dirty="0"/>
              <a:t> 매개변수 </a:t>
            </a:r>
            <a:r>
              <a:rPr kumimoji="1" lang="en-US" altLang="ko-KR" dirty="0" err="1"/>
              <a:t>kwargs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출력하는 함수입니다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46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함수의 </a:t>
            </a:r>
            <a:r>
              <a:rPr kumimoji="1" lang="ko-KR" altLang="en-US" dirty="0" err="1"/>
              <a:t>결괏값은</a:t>
            </a:r>
            <a:r>
              <a:rPr kumimoji="1" lang="ko-KR" altLang="en-US" dirty="0"/>
              <a:t> 언제나 </a:t>
            </a:r>
            <a:r>
              <a:rPr kumimoji="1" lang="ko-KR" altLang="en-US" dirty="0" err="1"/>
              <a:t>하나이다의</a:t>
            </a:r>
            <a:r>
              <a:rPr kumimoji="1" lang="ko-KR" altLang="en-US" dirty="0"/>
              <a:t> 예제를 </a:t>
            </a:r>
            <a:r>
              <a:rPr kumimoji="1" lang="ko-KR" altLang="en-US" dirty="0" err="1"/>
              <a:t>볼텐데요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예시에서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이 두개가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함수는 </a:t>
            </a:r>
            <a:r>
              <a:rPr kumimoji="1" lang="en-US" altLang="ko-KR" dirty="0"/>
              <a:t>add and </a:t>
            </a:r>
            <a:r>
              <a:rPr kumimoji="1" lang="en-US" altLang="ko-KR" dirty="0" err="1"/>
              <a:t>mul</a:t>
            </a:r>
            <a:r>
              <a:rPr kumimoji="1" lang="ko-KR" altLang="en-US" dirty="0"/>
              <a:t>해서 </a:t>
            </a:r>
            <a:r>
              <a:rPr kumimoji="1" lang="en-US" altLang="ko-KR" dirty="0" err="1"/>
              <a:t>a,b</a:t>
            </a:r>
            <a:r>
              <a:rPr kumimoji="1" lang="en-US" altLang="ko-KR" dirty="0"/>
              <a:t> </a:t>
            </a:r>
            <a:r>
              <a:rPr kumimoji="1" lang="ko-KR" altLang="en-US" dirty="0"/>
              <a:t>더한 값 그리고 곱한 값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한번에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을 해주는 거에요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2</a:t>
            </a:r>
            <a:r>
              <a:rPr kumimoji="1" lang="ko-KR" altLang="en-US" dirty="0" err="1"/>
              <a:t>개인겁니다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근데 사실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개는 아니고 출력을 해보면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개가 맞지만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형태로 묶여져서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값으로 </a:t>
            </a:r>
            <a:r>
              <a:rPr kumimoji="1" lang="en-US" altLang="ko-KR" dirty="0" err="1"/>
              <a:t>a+b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줄 수 있고 </a:t>
            </a:r>
            <a:r>
              <a:rPr kumimoji="1" lang="en-US" altLang="ko-KR" dirty="0"/>
              <a:t>a*b</a:t>
            </a:r>
            <a:r>
              <a:rPr kumimoji="1" lang="ko-KR" altLang="en-US" dirty="0"/>
              <a:t>도 줄 수 있는데 이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값은 결국에 </a:t>
            </a:r>
            <a:r>
              <a:rPr kumimoji="1" lang="ko-KR" altLang="en-US" dirty="0" err="1"/>
              <a:t>하나인겁니다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여러 개의 값을 한 번에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하고 그걸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형태로 받아서 그걸 하나씩 나눠서 쓰면 되겠죠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더한 것만 쓰고 싶다면 </a:t>
            </a:r>
            <a:r>
              <a:rPr kumimoji="1" lang="en-US" altLang="ko-KR" dirty="0"/>
              <a:t>[0]</a:t>
            </a:r>
            <a:r>
              <a:rPr kumimoji="1" lang="ko-KR" altLang="en-US" dirty="0"/>
              <a:t>을 사용해서 얻을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90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return</a:t>
            </a:r>
            <a:r>
              <a:rPr kumimoji="1" lang="ko-KR" altLang="en-US" dirty="0"/>
              <a:t>의 또 다른 쓰임새가 있는데요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바로 특별한 상황일 때 함수를 빠져나가고 싶다면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을 단독으로 써서 함수를 즉시 빠져나갈 수 있다는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위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별명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을 입력으로 전달받아 출력하는 함수입니다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함수 역시 반환 값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결괏값</a:t>
            </a:r>
            <a:r>
              <a:rPr kumimoji="1" lang="en-US" altLang="ko-KR" dirty="0"/>
              <a:t>)</a:t>
            </a:r>
            <a:r>
              <a:rPr kumimoji="1" lang="ko-KR" altLang="en-US" dirty="0"/>
              <a:t>은 없습니다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입력값으로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바보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값이 들어오면 문자열을 출력하지 않고 함수를 즉시 빠져나갑니다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8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매개변수에 </a:t>
            </a:r>
            <a:r>
              <a:rPr kumimoji="1" lang="ko-KR" altLang="en-US" dirty="0" err="1"/>
              <a:t>초깃값을</a:t>
            </a:r>
            <a:r>
              <a:rPr kumimoji="1" lang="ko-KR" altLang="en-US" dirty="0"/>
              <a:t> 미리 설정하면 </a:t>
            </a:r>
            <a:r>
              <a:rPr kumimoji="1" lang="en-US" altLang="ko-Kore-KR" dirty="0" err="1"/>
              <a:t>say</a:t>
            </a:r>
            <a:r>
              <a:rPr kumimoji="1" lang="en-US" altLang="ko-KR" dirty="0" err="1"/>
              <a:t>_myself</a:t>
            </a:r>
            <a:r>
              <a:rPr kumimoji="1" lang="en-US" altLang="ko-KR" dirty="0"/>
              <a:t> </a:t>
            </a:r>
            <a:r>
              <a:rPr kumimoji="1" lang="ko-KR" altLang="en-US" dirty="0"/>
              <a:t>란 함수의 매개변수에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남성을 받았습니다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원래 같으면 </a:t>
            </a:r>
            <a:r>
              <a:rPr kumimoji="1" lang="en-US" altLang="ko-KR" dirty="0"/>
              <a:t>man</a:t>
            </a:r>
            <a:r>
              <a:rPr kumimoji="1" lang="ko-KR" altLang="en-US" dirty="0"/>
              <a:t>이라고만 썼을 것인데 예시에서는 기본값을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설정해놨습니다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설정하면 뒤에 세번째 인수를 안 넣어도 그냥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기본적으로 값이 들어가는 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넣으면 값이 바뀌는데 안 넣으면 기본적으로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설정할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실행을 해보면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 결과로 나의 이름은 홍길동입니다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나이는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남자입니다</a:t>
            </a:r>
            <a:r>
              <a:rPr kumimoji="1" lang="en-US" altLang="ko-KR" dirty="0"/>
              <a:t>.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나오는데요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가 없었을 때 오류가 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고정을 해버리면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빼도 정상적으로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써주면 기본값은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지만 그래도 </a:t>
            </a:r>
            <a:r>
              <a:rPr kumimoji="1" lang="en-US" altLang="ko-KR" dirty="0"/>
              <a:t>false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넣었기 때문에 변경돼서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여자입니다</a:t>
            </a:r>
            <a:r>
              <a:rPr kumimoji="1" lang="en-US" altLang="ko-KR" dirty="0"/>
              <a:t>.”</a:t>
            </a:r>
            <a:r>
              <a:rPr kumimoji="1" lang="ko-KR" altLang="en-US" dirty="0"/>
              <a:t>가 출력됩니다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통해서 함수의 매개변수에 들어갈 값이 항상 변하는 것이 아닐 경우에는 이렇게 함수의 </a:t>
            </a:r>
            <a:r>
              <a:rPr kumimoji="1" lang="ko-KR" altLang="en-US" dirty="0" err="1"/>
              <a:t>초깃값을</a:t>
            </a:r>
            <a:r>
              <a:rPr kumimoji="1" lang="ko-KR" altLang="en-US" dirty="0"/>
              <a:t> 미리 정해두는 것이 유용하다는 것을 알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2618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함수</a:t>
            </a:r>
            <a:r>
              <a:rPr kumimoji="1" lang="ko-KR" altLang="en-US" dirty="0"/>
              <a:t> 안에서 사용할 변수의 이름을 함수 밖에서도 동일하게 사용한다면 어떻게 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a=1</a:t>
            </a:r>
            <a:r>
              <a:rPr kumimoji="1" lang="ko-KR" altLang="en-US" dirty="0"/>
              <a:t> 이 있는데 </a:t>
            </a:r>
            <a:r>
              <a:rPr kumimoji="1" lang="en-US" altLang="ko-KR" dirty="0" err="1"/>
              <a:t>vartest</a:t>
            </a:r>
            <a:r>
              <a:rPr kumimoji="1" lang="ko-KR" altLang="en-US" dirty="0"/>
              <a:t>라는 함수 안에 </a:t>
            </a:r>
            <a:r>
              <a:rPr kumimoji="1" lang="en-US" altLang="ko-KR" dirty="0"/>
              <a:t>a</a:t>
            </a:r>
            <a:r>
              <a:rPr kumimoji="1" lang="ko-KR" altLang="en-US" dirty="0"/>
              <a:t>라는 인수를 넣고 그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수행하는데 그러면 </a:t>
            </a:r>
            <a:r>
              <a:rPr kumimoji="1" lang="en-US" altLang="ko-KR" dirty="0"/>
              <a:t>a</a:t>
            </a:r>
            <a:r>
              <a:rPr kumimoji="1" lang="ko-KR" altLang="en-US" dirty="0"/>
              <a:t>라는 게 </a:t>
            </a:r>
            <a:r>
              <a:rPr kumimoji="1" lang="ko-KR" altLang="en-US" dirty="0" err="1"/>
              <a:t>첫째줄에도</a:t>
            </a:r>
            <a:r>
              <a:rPr kumimoji="1" lang="ko-KR" altLang="en-US" dirty="0"/>
              <a:t> 있고 </a:t>
            </a:r>
            <a:r>
              <a:rPr kumimoji="1" lang="ko-KR" altLang="en-US" dirty="0" err="1"/>
              <a:t>둘째줄에도</a:t>
            </a:r>
            <a:r>
              <a:rPr kumimoji="1" lang="ko-KR" altLang="en-US" dirty="0"/>
              <a:t> 있잖아요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개가 쓰이는데 어떻게 </a:t>
            </a:r>
            <a:r>
              <a:rPr kumimoji="1" lang="ko-KR" altLang="en-US" dirty="0" err="1"/>
              <a:t>되는거지란</a:t>
            </a:r>
            <a:r>
              <a:rPr kumimoji="1" lang="ko-KR" altLang="en-US" dirty="0"/>
              <a:t> 혼란이 올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근데 실행시키면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빨간 곳 안에서는 뭔가 변수를 선언하면 함수 저 부분을 </a:t>
            </a:r>
            <a:r>
              <a:rPr kumimoji="1" lang="ko-KR" altLang="en-US" dirty="0" err="1"/>
              <a:t>빠져나가잖아요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 쓰인 변수는 지역변수라고 해서 임시 변수 같은 </a:t>
            </a:r>
            <a:r>
              <a:rPr kumimoji="1" lang="ko-KR" altLang="en-US" dirty="0" err="1"/>
              <a:t>개념이에요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여기서 쓰면 </a:t>
            </a:r>
            <a:r>
              <a:rPr kumimoji="1" lang="en-US" altLang="ko-KR" dirty="0"/>
              <a:t>a</a:t>
            </a:r>
            <a:r>
              <a:rPr kumimoji="1" lang="ko-KR" altLang="en-US" dirty="0"/>
              <a:t>라는 값이 밖에 영향을 주지 못합니다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빨간 동그라미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임시변수고요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빨간 부분의 함수 안에서 쓰입니다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940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그러면</a:t>
            </a:r>
            <a:r>
              <a:rPr kumimoji="1" lang="ko-KR" altLang="en-US" dirty="0"/>
              <a:t> 영향을 주려면 어떻게 해야하나</a:t>
            </a:r>
            <a:r>
              <a:rPr kumimoji="1" lang="en-US" altLang="ko-KR" dirty="0"/>
              <a:t>..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방법이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값이 없었는데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추가해서 밖에서 쓰려면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할당해야 합니다</a:t>
            </a:r>
            <a:r>
              <a:rPr kumimoji="1" lang="en-US" altLang="ko-KR" dirty="0"/>
              <a:t>. </a:t>
            </a:r>
          </a:p>
          <a:p>
            <a:r>
              <a:rPr kumimoji="1" lang="ko-Kore-KR" altLang="en-US" dirty="0"/>
              <a:t>두번째는 </a:t>
            </a:r>
            <a:r>
              <a:rPr kumimoji="1" lang="en-US" altLang="ko-Kore-KR" dirty="0"/>
              <a:t>global </a:t>
            </a:r>
            <a:r>
              <a:rPr kumimoji="1" lang="ko-Kore-KR" altLang="en-US" dirty="0"/>
              <a:t>명령어를 사용하는 겁니다</a:t>
            </a:r>
            <a:r>
              <a:rPr kumimoji="1" lang="en-US" altLang="ko-Kore-KR" dirty="0"/>
              <a:t>. global</a:t>
            </a:r>
            <a:r>
              <a:rPr kumimoji="1" lang="ko-Kore-KR" altLang="en-US" dirty="0"/>
              <a:t>을 붙이게 되면 바깥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전체에서 사용할 수 있는 변수다라는 뜻입니다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그래서 이 변수는 </a:t>
            </a:r>
            <a:r>
              <a:rPr kumimoji="1" lang="en-US" altLang="ko-Kore-KR" dirty="0"/>
              <a:t>global a</a:t>
            </a:r>
            <a:r>
              <a:rPr kumimoji="1" lang="ko-Kore-KR" altLang="en-US" dirty="0"/>
              <a:t>이기 때문에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에 영향을 줄 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그래서 </a:t>
            </a:r>
            <a:r>
              <a:rPr kumimoji="1" lang="en-US" altLang="ko-Kore-KR" dirty="0"/>
              <a:t>a+1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로 넣었으니까 이제는 </a:t>
            </a:r>
            <a:r>
              <a:rPr kumimoji="1" lang="en-US" altLang="ko-Kore-KR" dirty="0"/>
              <a:t>a</a:t>
            </a:r>
            <a:r>
              <a:rPr kumimoji="1" lang="ko-Kore-KR" altLang="en-US" dirty="0"/>
              <a:t>가 영향을 받아서 </a:t>
            </a:r>
            <a:r>
              <a:rPr kumimoji="1" lang="en-US" altLang="ko-Kore-KR" dirty="0"/>
              <a:t>print</a:t>
            </a:r>
            <a:r>
              <a:rPr kumimoji="1" lang="ko-Kore-KR" altLang="en-US" dirty="0"/>
              <a:t>를 출력하면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가 나옵니다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739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</a:t>
            </a:r>
            <a:r>
              <a:rPr kumimoji="1" lang="en-US" altLang="ko-Kore-KR" dirty="0"/>
              <a:t>ambda</a:t>
            </a:r>
            <a:r>
              <a:rPr kumimoji="1" lang="ko-Kore-KR" altLang="en-US" dirty="0"/>
              <a:t>라는 함수가 있는데요 </a:t>
            </a:r>
            <a:r>
              <a:rPr kumimoji="1" lang="en-US" altLang="ko-Kore-KR" dirty="0"/>
              <a:t>lambda</a:t>
            </a:r>
            <a:r>
              <a:rPr kumimoji="1" lang="ko-Kore-KR" altLang="en-US" dirty="0"/>
              <a:t>가 뭐냐면 함수를 간단하게 표현하는 방법입니다</a:t>
            </a:r>
            <a:r>
              <a:rPr kumimoji="1" lang="en-US" altLang="ko-Kore-KR" dirty="0"/>
              <a:t>. lambda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def</a:t>
            </a:r>
            <a:r>
              <a:rPr kumimoji="1" lang="ko-Kore-KR" altLang="en-US" dirty="0"/>
              <a:t>와 동일한 역할을 하고 함수를 한줄로 간결하게 만들 때 사용합니다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112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사용자가</a:t>
            </a:r>
            <a:r>
              <a:rPr kumimoji="1" lang="ko-KR" altLang="en-US" dirty="0"/>
              <a:t> 입력한 값을 어떤 변수에 대입하고 싶을 때 어떻게 할까요</a:t>
            </a:r>
            <a:r>
              <a:rPr kumimoji="1" lang="en-US" altLang="ko-KR" dirty="0"/>
              <a:t>? input</a:t>
            </a:r>
            <a:r>
              <a:rPr kumimoji="1" lang="ko-KR" altLang="en-US" dirty="0"/>
              <a:t> 함수는 내장함수라고 이미 정의되어 있는 함수입니다</a:t>
            </a:r>
            <a:r>
              <a:rPr kumimoji="1" lang="en-US" altLang="ko-KR" dirty="0"/>
              <a:t>. input</a:t>
            </a:r>
            <a:r>
              <a:rPr kumimoji="1" lang="ko-KR" altLang="en-US" dirty="0"/>
              <a:t>함수도 안에 인자를 넣을 수 있습니다</a:t>
            </a:r>
            <a:r>
              <a:rPr kumimoji="1" lang="en-US" altLang="ko-KR" dirty="0"/>
              <a:t>.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80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함수를</a:t>
            </a:r>
            <a:r>
              <a:rPr kumimoji="1" lang="ko-KR" altLang="en-US" dirty="0"/>
              <a:t> 이 그림으로 설명하자면 </a:t>
            </a:r>
            <a:r>
              <a:rPr kumimoji="1" lang="ko-Kore-KR" altLang="en-US" dirty="0"/>
              <a:t>우리는</a:t>
            </a:r>
            <a:r>
              <a:rPr kumimoji="1" lang="ko-KR" altLang="en-US" dirty="0"/>
              <a:t> 믹서에 과일을 넣고 그 다음 믹서를 사용해서 과일을 갈아서 과일 주스를 만듭니다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우리가 믹서에 넣는 과일은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입력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이 되고 과일 주스는 </a:t>
            </a:r>
            <a:r>
              <a:rPr kumimoji="1" lang="en-US" altLang="ko-KR" dirty="0"/>
              <a:t>＂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결괏값</a:t>
            </a:r>
            <a:r>
              <a:rPr kumimoji="1" lang="en-US" altLang="ko-KR" dirty="0"/>
              <a:t>)”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우리가 배우려는 함수가 바로 이 믹서와 비슷한데요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가지고 어떤 일을 수행한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결과물을 내어놓는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이것이 바로 함수가 하는 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프로그래밍에서 함수는 입력이나 출력이 없을 수도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77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print </a:t>
            </a:r>
            <a:r>
              <a:rPr kumimoji="1" lang="ko-Kore-KR" altLang="en-US" dirty="0"/>
              <a:t>의 기능은 큰 따옴표로 둘러싸인 문자열은 </a:t>
            </a:r>
            <a:r>
              <a:rPr kumimoji="1" lang="en-US" altLang="ko-Kore-KR" dirty="0"/>
              <a:t>+</a:t>
            </a:r>
            <a:r>
              <a:rPr kumimoji="1" lang="ko-Kore-KR" altLang="en-US" dirty="0"/>
              <a:t>연산과 동일하고 문자열 띄어쓰기는 콤마로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그리고 한 줄에 결괏값을 계속 이어서 출력하려면 매개 변수 </a:t>
            </a:r>
            <a:r>
              <a:rPr kumimoji="1" lang="en-US" altLang="ko-Kore-KR" dirty="0"/>
              <a:t>end</a:t>
            </a:r>
            <a:r>
              <a:rPr kumimoji="1" lang="ko-Kore-KR" altLang="en-US" dirty="0"/>
              <a:t>를 사용해서 끝 문자를 지정해야합니다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200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파일 읽고 쓰기는 어떤 텍스트 파일을 생성했다가 거기에 파일을 쓰고 다시 파일을 닫고 저장하는 그런 개념입니다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Open</a:t>
            </a:r>
            <a:r>
              <a:rPr kumimoji="1" lang="ko-Kore-KR" altLang="en-US" dirty="0"/>
              <a:t>하고 새파일</a:t>
            </a:r>
            <a:r>
              <a:rPr kumimoji="1" lang="en-US" altLang="ko-Kore-KR" dirty="0"/>
              <a:t>.txt</a:t>
            </a:r>
            <a:r>
              <a:rPr kumimoji="1" lang="ko-Kore-KR" altLang="en-US" dirty="0"/>
              <a:t>한 다음에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라고 되어있는데요</a:t>
            </a:r>
            <a:r>
              <a:rPr kumimoji="1" lang="en-US" altLang="ko-Kore-KR" dirty="0"/>
              <a:t>. f</a:t>
            </a:r>
            <a:r>
              <a:rPr kumimoji="1" lang="ko-Kore-KR" altLang="en-US" dirty="0"/>
              <a:t>라는 변수를 </a:t>
            </a:r>
            <a:r>
              <a:rPr kumimoji="1" lang="en-US" altLang="ko-Kore-KR" dirty="0"/>
              <a:t>open</a:t>
            </a:r>
            <a:r>
              <a:rPr kumimoji="1" lang="ko-Kore-KR" altLang="en-US" dirty="0"/>
              <a:t>하고 새파일</a:t>
            </a:r>
            <a:r>
              <a:rPr kumimoji="1" lang="en-US" altLang="ko-Kore-KR" dirty="0"/>
              <a:t>.txt</a:t>
            </a:r>
            <a:r>
              <a:rPr kumimoji="1" lang="ko-Kore-KR" altLang="en-US" dirty="0"/>
              <a:t>라는 파일을 만들고 두번째 인자는 </a:t>
            </a:r>
            <a:r>
              <a:rPr kumimoji="1" lang="en-US" altLang="ko-Kore-KR" dirty="0"/>
              <a:t>write </a:t>
            </a:r>
            <a:r>
              <a:rPr kumimoji="1" lang="ko-Kore-KR" altLang="en-US" dirty="0"/>
              <a:t>쓰다 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그래서 우리가 실행했을 때 새파일</a:t>
            </a:r>
            <a:r>
              <a:rPr kumimoji="1" lang="en-US" altLang="ko-Kore-KR" dirty="0"/>
              <a:t>.txt</a:t>
            </a:r>
            <a:r>
              <a:rPr kumimoji="1" lang="ko-Kore-KR" altLang="en-US" dirty="0"/>
              <a:t>가 생깁니다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두번째로 </a:t>
            </a:r>
            <a:r>
              <a:rPr kumimoji="1" lang="en-US" altLang="ko-Kore-KR" dirty="0"/>
              <a:t>r</a:t>
            </a:r>
            <a:r>
              <a:rPr kumimoji="1" lang="ko-Kore-KR" altLang="en-US" dirty="0"/>
              <a:t>을 쓰면 기존에 쓴 파일을 읽어서 처리할 때 </a:t>
            </a:r>
            <a:r>
              <a:rPr kumimoji="1" lang="en-US" altLang="ko-Kore-KR" dirty="0"/>
              <a:t>R</a:t>
            </a:r>
            <a:r>
              <a:rPr kumimoji="1" lang="ko-Kore-KR" altLang="en-US" dirty="0"/>
              <a:t>을 쓸 수 있고 추가모드는 이미 뭔가 써져 있는 파일이 있을 때 거기에 뭘 더 넣고 싶다라고 하면 추가로 </a:t>
            </a:r>
            <a:r>
              <a:rPr kumimoji="1" lang="en-US" altLang="ko-Kore-KR" dirty="0"/>
              <a:t>a</a:t>
            </a:r>
            <a:r>
              <a:rPr kumimoji="1" lang="en-US" altLang="ko-KR" dirty="0"/>
              <a:t>, add </a:t>
            </a:r>
            <a:r>
              <a:rPr kumimoji="1" lang="ko-KR" altLang="en-US" dirty="0"/>
              <a:t>모드를 씁니다</a:t>
            </a:r>
            <a:r>
              <a:rPr kumimoji="1" lang="en-US" altLang="ko-KR" dirty="0"/>
              <a:t>. </a:t>
            </a:r>
          </a:p>
          <a:p>
            <a:r>
              <a:rPr kumimoji="1" lang="ko-Kore-KR" altLang="en-US" dirty="0"/>
              <a:t>위 예제는 </a:t>
            </a:r>
            <a:r>
              <a:rPr kumimoji="1" lang="en-US" altLang="ko-Kore-KR" dirty="0"/>
              <a:t>f </a:t>
            </a:r>
            <a:r>
              <a:rPr kumimoji="1" lang="ko-Kore-KR" altLang="en-US" dirty="0"/>
              <a:t>를 통해 파일을 오픈한 걸 </a:t>
            </a:r>
            <a:r>
              <a:rPr kumimoji="1" lang="en-US" altLang="ko-Kore-KR" dirty="0"/>
              <a:t>f</a:t>
            </a:r>
            <a:r>
              <a:rPr kumimoji="1" lang="ko-Kore-KR" altLang="en-US" dirty="0"/>
              <a:t> 라는 변수에 넣었죠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그럼 이 </a:t>
            </a:r>
            <a:r>
              <a:rPr kumimoji="1" lang="en-US" altLang="ko-Kore-KR" dirty="0"/>
              <a:t>f </a:t>
            </a:r>
            <a:r>
              <a:rPr kumimoji="1" lang="ko-Kore-KR" altLang="en-US" dirty="0"/>
              <a:t>를 이용해서 나중에 </a:t>
            </a:r>
            <a:r>
              <a:rPr kumimoji="1" lang="en-US" altLang="ko-Kore-KR" dirty="0"/>
              <a:t>for</a:t>
            </a:r>
            <a:r>
              <a:rPr kumimoji="1" lang="ko-Kore-KR" altLang="en-US" dirty="0"/>
              <a:t> 문을 돌면서 </a:t>
            </a:r>
            <a:r>
              <a:rPr kumimoji="1" lang="en-US" altLang="ko-Kore-KR" dirty="0"/>
              <a:t>f. write</a:t>
            </a:r>
            <a:r>
              <a:rPr kumimoji="1" lang="ko-Kore-KR" altLang="en-US" dirty="0"/>
              <a:t> 이라는 함수를 적용해서 </a:t>
            </a:r>
            <a:r>
              <a:rPr kumimoji="1" lang="en-US" altLang="ko-Kore-KR" dirty="0"/>
              <a:t>data </a:t>
            </a:r>
            <a:r>
              <a:rPr kumimoji="1" lang="ko-Kore-KR" altLang="en-US" dirty="0"/>
              <a:t>를 써주고 </a:t>
            </a:r>
            <a:r>
              <a:rPr kumimoji="1" lang="en-US" altLang="ko-Kore-KR" dirty="0"/>
              <a:t>f. close </a:t>
            </a:r>
            <a:r>
              <a:rPr kumimoji="1" lang="ko-Kore-KR" altLang="en-US" dirty="0"/>
              <a:t>를 해주면 파일이 어떤 값을 쓰고 저장하고 끝내는 겁니다</a:t>
            </a:r>
            <a:r>
              <a:rPr kumimoji="1" lang="en-US" altLang="ko-Kore-KR" dirty="0"/>
              <a:t>.  range(1, 11)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부터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0</a:t>
            </a:r>
            <a:r>
              <a:rPr kumimoji="1" lang="ko-KR" altLang="en-US" dirty="0"/>
              <a:t>까지 돌면서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문에 넣어주는데 몇 번째 </a:t>
            </a:r>
            <a:r>
              <a:rPr kumimoji="1" lang="ko-KR" altLang="en-US" dirty="0" err="1"/>
              <a:t>줄입니다를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포맷팅을</a:t>
            </a:r>
            <a:r>
              <a:rPr kumimoji="1" lang="ko-KR" altLang="en-US" dirty="0"/>
              <a:t> 통해서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넣어줍니다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실행시키면 가운데와 같이 나오고요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4099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읽기 모드를 </a:t>
            </a:r>
            <a:r>
              <a:rPr kumimoji="1" lang="ko-KR" altLang="en-US" dirty="0" err="1"/>
              <a:t>볼텐데요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쓴 파일이 있다면 이걸 가져와서 읽어서 뭔가를 </a:t>
            </a:r>
            <a:r>
              <a:rPr kumimoji="1" lang="ko-KR" altLang="en-US" dirty="0" err="1"/>
              <a:t>처리해야하잖아요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이번엔 모드를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로 하면 값을 읽어서 뭔가를 처리를 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ore-KR" dirty="0"/>
              <a:t>f. </a:t>
            </a:r>
            <a:r>
              <a:rPr kumimoji="1" lang="en-US" altLang="ko-Kore-KR" dirty="0" err="1"/>
              <a:t>r</a:t>
            </a:r>
            <a:r>
              <a:rPr kumimoji="1" lang="en-US" altLang="ko-KR" dirty="0" err="1"/>
              <a:t>eadline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함수를 쓰게 되면 어떤 파일이 있으면 그 중에서 한 줄 씩 읽어오는 함수입니다</a:t>
            </a:r>
            <a:r>
              <a:rPr kumimoji="1" lang="en-US" altLang="ko-KR" dirty="0"/>
              <a:t>. line </a:t>
            </a:r>
            <a:r>
              <a:rPr kumimoji="1" lang="ko-KR" altLang="en-US" dirty="0"/>
              <a:t>이라는 변수에 저장을 하고 </a:t>
            </a:r>
            <a:r>
              <a:rPr kumimoji="1" lang="en-US" altLang="ko-KR" dirty="0"/>
              <a:t>print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중요한 점이 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파일을 오픈했으면 무조건 아래서 </a:t>
            </a:r>
            <a:r>
              <a:rPr kumimoji="1" lang="ko-KR" altLang="en-US" dirty="0" err="1"/>
              <a:t>닫아줘야됩니다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안 그러면 문제가 생길 수 있습니다</a:t>
            </a:r>
            <a:r>
              <a:rPr kumimoji="1" lang="en-US" altLang="ko-KR" dirty="0"/>
              <a:t>. While true</a:t>
            </a:r>
            <a:r>
              <a:rPr kumimoji="1" lang="ko-KR" altLang="en-US" dirty="0"/>
              <a:t>는 무한 반복하면서 오픈한 파일을 </a:t>
            </a:r>
            <a:r>
              <a:rPr kumimoji="1" lang="en-US" altLang="ko-KR" dirty="0" err="1"/>
              <a:t>readline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줄을 </a:t>
            </a:r>
            <a:r>
              <a:rPr kumimoji="1" lang="ko-KR" altLang="en-US" dirty="0" err="1"/>
              <a:t>가져올겁니다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537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readlines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라는 것도 있는데요</a:t>
            </a:r>
            <a:r>
              <a:rPr kumimoji="1" lang="en-US" altLang="ko-Kore-KR" dirty="0"/>
              <a:t>. </a:t>
            </a:r>
            <a:r>
              <a:rPr kumimoji="1" lang="en-US" altLang="ko-Kore-KR" dirty="0" err="1"/>
              <a:t>readlines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를 통해서 파일에 있는 모든 라인을 다 읽어 올 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그럼 이 때는 </a:t>
            </a:r>
            <a:r>
              <a:rPr kumimoji="1" lang="en-US" altLang="ko-Kore-KR" dirty="0"/>
              <a:t>lines </a:t>
            </a:r>
            <a:r>
              <a:rPr kumimoji="1" lang="ko-Kore-KR" altLang="en-US" dirty="0"/>
              <a:t>라는 거가 </a:t>
            </a:r>
            <a:r>
              <a:rPr kumimoji="1" lang="en-US" altLang="ko-Kore-KR" dirty="0"/>
              <a:t>list </a:t>
            </a:r>
            <a:r>
              <a:rPr kumimoji="1" lang="ko-Kore-KR" altLang="en-US" dirty="0"/>
              <a:t>형태로 들어가서 </a:t>
            </a:r>
            <a:r>
              <a:rPr kumimoji="1" lang="en-US" altLang="ko-Kore-KR" dirty="0"/>
              <a:t>list </a:t>
            </a:r>
            <a:r>
              <a:rPr kumimoji="1" lang="ko-Kore-KR" altLang="en-US" dirty="0"/>
              <a:t>중에 하나씩 </a:t>
            </a:r>
            <a:r>
              <a:rPr kumimoji="1" lang="en-US" altLang="ko-Kore-KR" dirty="0"/>
              <a:t>line</a:t>
            </a:r>
            <a:r>
              <a:rPr kumimoji="1" lang="ko-Kore-KR" altLang="en-US" dirty="0"/>
              <a:t>을 빼서 출력을 하게 되면 출력이 한 줄씩 다 됩니다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그리고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한 줄 띄우는 걸 막을 때는 </a:t>
            </a:r>
            <a:r>
              <a:rPr kumimoji="1" lang="en-US" altLang="ko-Kore-KR" dirty="0"/>
              <a:t>end</a:t>
            </a:r>
            <a:r>
              <a:rPr kumimoji="1" lang="ko-Kore-KR" altLang="en-US" dirty="0"/>
              <a:t>를 쓰기도 하고 </a:t>
            </a:r>
            <a:r>
              <a:rPr kumimoji="1" lang="en-US" altLang="ko-Kore-KR" dirty="0"/>
              <a:t>strip </a:t>
            </a:r>
            <a:r>
              <a:rPr kumimoji="1" lang="ko-Kore-KR" altLang="en-US" dirty="0"/>
              <a:t>함수를 쓰기도 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8076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read </a:t>
            </a:r>
            <a:r>
              <a:rPr kumimoji="1" lang="ko-Kore-KR" altLang="en-US" dirty="0"/>
              <a:t>함수는 </a:t>
            </a:r>
            <a:r>
              <a:rPr kumimoji="1" lang="en-US" altLang="ko-Kore-KR" dirty="0" err="1"/>
              <a:t>readlines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랑 조금 다른 게 </a:t>
            </a:r>
            <a:r>
              <a:rPr kumimoji="1" lang="en-US" altLang="ko-Kore-KR" dirty="0" err="1"/>
              <a:t>readlines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list </a:t>
            </a:r>
            <a:r>
              <a:rPr kumimoji="1" lang="ko-Kore-KR" altLang="en-US" dirty="0"/>
              <a:t>형식으로 가져와서 한줄씩 한줄씩 돌면서 출력을 하는 거였다면 </a:t>
            </a:r>
            <a:r>
              <a:rPr kumimoji="1" lang="en-US" altLang="ko-Kore-KR" dirty="0"/>
              <a:t>read </a:t>
            </a:r>
            <a:r>
              <a:rPr kumimoji="1" lang="ko-Kore-KR" altLang="en-US" dirty="0"/>
              <a:t>는 통째로 읽어옵니다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67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추가 모드는 어떤 내용이 있으면 거기에 추가해서 뭘 쓰고 저장하는 겁니다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예제는 추가 모드로 파일을 열었기 때문에 </a:t>
            </a:r>
            <a:r>
              <a:rPr kumimoji="1" lang="ko-KR" altLang="en-US" dirty="0" err="1"/>
              <a:t>새파일</a:t>
            </a:r>
            <a:r>
              <a:rPr kumimoji="1" lang="en-US" altLang="ko-KR" dirty="0"/>
              <a:t>.txt</a:t>
            </a:r>
            <a:r>
              <a:rPr kumimoji="1" lang="ko-KR" altLang="en-US" dirty="0"/>
              <a:t> 파일이 원래 가지고 있던 내용 바로 다음부터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적기 시작합니다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202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추가적으로 </a:t>
            </a:r>
            <a:r>
              <a:rPr kumimoji="1" lang="en-US" altLang="ko-Kore-KR" dirty="0"/>
              <a:t>close</a:t>
            </a:r>
            <a:r>
              <a:rPr kumimoji="1" lang="ko-Kore-KR" altLang="en-US" dirty="0"/>
              <a:t>를 하지 않는 방법도 있습니다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바로 </a:t>
            </a:r>
            <a:r>
              <a:rPr kumimoji="1" lang="en-US" altLang="ko-KR" dirty="0"/>
              <a:t>with </a:t>
            </a:r>
            <a:r>
              <a:rPr kumimoji="1" lang="ko-KR" altLang="en-US" dirty="0"/>
              <a:t>문을 사용하는 건데요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</a:t>
            </a:r>
            <a:r>
              <a:rPr kumimoji="1" lang="ko-KR" altLang="en-US" dirty="0"/>
              <a:t>문을 사용하면 </a:t>
            </a:r>
            <a:r>
              <a:rPr kumimoji="1" lang="en-US" altLang="ko-KR" dirty="0"/>
              <a:t>with </a:t>
            </a:r>
            <a:r>
              <a:rPr kumimoji="1" lang="ko-KR" altLang="en-US" dirty="0"/>
              <a:t>블록을 벗어나는 순간 열린 파일 객체 </a:t>
            </a:r>
            <a:r>
              <a:rPr kumimoji="1" lang="en-US" altLang="ko-KR" dirty="0"/>
              <a:t>f</a:t>
            </a:r>
            <a:r>
              <a:rPr kumimoji="1" lang="ko-KR" altLang="en-US" dirty="0"/>
              <a:t>가 자동으로 </a:t>
            </a:r>
            <a:r>
              <a:rPr kumimoji="1" lang="en-US" altLang="ko-KR" dirty="0"/>
              <a:t>close</a:t>
            </a:r>
            <a:r>
              <a:rPr kumimoji="1" lang="ko-KR" altLang="en-US" dirty="0"/>
              <a:t>되어 편리하다는 장점이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21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아래처럼 람다와 조건부 표현식을 사용해서 간단하게 만들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640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입력은 항상 문자열이므로 숫자로 바꾸어 주어야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정수형 </a:t>
            </a:r>
            <a:r>
              <a:rPr kumimoji="1" lang="en-US" altLang="ko-Kore-KR" dirty="0"/>
              <a:t>int</a:t>
            </a:r>
            <a:r>
              <a:rPr kumimoji="1" lang="ko-Kore-KR" altLang="en-US" dirty="0"/>
              <a:t>를 써줍니다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919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00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파이썬에서는</a:t>
            </a:r>
            <a:r>
              <a:rPr kumimoji="1" lang="ko-KR" altLang="en-US" dirty="0"/>
              <a:t> 함수가 이렇게 표현됩니다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함수의 구조는 </a:t>
            </a:r>
            <a:r>
              <a:rPr kumimoji="1" lang="en-US" altLang="ko-KR" dirty="0"/>
              <a:t>def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디파인의</a:t>
            </a:r>
            <a:r>
              <a:rPr kumimoji="1" lang="ko-KR" altLang="en-US" dirty="0"/>
              <a:t> 약자인데요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함수를 정의할 때는 </a:t>
            </a:r>
            <a:r>
              <a:rPr kumimoji="1" lang="en-US" altLang="ko-KR" dirty="0"/>
              <a:t>def</a:t>
            </a:r>
            <a:r>
              <a:rPr kumimoji="1" lang="ko-KR" altLang="en-US" dirty="0"/>
              <a:t>라는 것을 적어주고 </a:t>
            </a:r>
            <a:r>
              <a:rPr kumimoji="1" lang="ko-KR" altLang="en-US" dirty="0" err="1"/>
              <a:t>함수명</a:t>
            </a:r>
            <a:r>
              <a:rPr kumimoji="1" lang="ko-KR" altLang="en-US" dirty="0"/>
              <a:t> 그리고 매개변수를 적습니다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안 쪽에는 수행할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을 적어주고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 뒤에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값을 적어주게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1934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문제의 예와 같이 파일을 닫지 않은 상태에서 다시 열면 파일에 저장한 데이터를 읽을 수 없습니다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열린 파일 객체를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닫아준 후 다시 열어서 파일의 내용을 읽어야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밑에 예시와 같이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명시적으로 할 필요가 없는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구문을 사용할 수도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0061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내용을 유지하고 새로운 내용을 덧붙이기 위해서 다음과 같이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모드를 사용해야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6555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모두 읽은 후에 문자열의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문자열을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변경한 다음 저장합니다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66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def</a:t>
            </a:r>
            <a:r>
              <a:rPr kumimoji="1" lang="ko-Kore-KR" altLang="en-US" dirty="0"/>
              <a:t>라고</a:t>
            </a:r>
            <a:r>
              <a:rPr kumimoji="1" lang="ko-KR" altLang="en-US" dirty="0"/>
              <a:t> 함수의 정의를 쓰고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라는 함수의 이름을 정하고 </a:t>
            </a:r>
            <a:r>
              <a:rPr kumimoji="1" lang="en-US" altLang="ko-KR" dirty="0"/>
              <a:t>a,</a:t>
            </a:r>
            <a:r>
              <a:rPr kumimoji="1" lang="ko-KR" altLang="en-US" dirty="0"/>
              <a:t>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넣어주면 믹서기 예제처럼 </a:t>
            </a:r>
            <a:r>
              <a:rPr kumimoji="1" lang="en-US" altLang="ko-KR" dirty="0"/>
              <a:t>result</a:t>
            </a:r>
            <a:r>
              <a:rPr kumimoji="1" lang="ko-KR" altLang="en-US" dirty="0"/>
              <a:t>라는 변수에 </a:t>
            </a:r>
            <a:r>
              <a:rPr kumimoji="1" lang="en-US" altLang="ko-KR" dirty="0" err="1"/>
              <a:t>a+b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담아서 </a:t>
            </a:r>
            <a:r>
              <a:rPr kumimoji="1" lang="en-US" altLang="ko-KR" dirty="0" err="1"/>
              <a:t>a+b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돌려줍니다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이런 구조로 된 게 함수입니다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상태는 정의만 한 것이기 때문에 실행은 안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이걸 사용하려면 직접 호출을 해야합니다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호출은 함수를 사용하는 걸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R" dirty="0"/>
              <a:t>p</a:t>
            </a:r>
            <a:r>
              <a:rPr kumimoji="1" lang="en-US" altLang="ko-Kore-KR" dirty="0"/>
              <a:t>rint(add(1,2))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추가하면 결과가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이라고 나오는 걸 확인할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263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매개변수와</a:t>
            </a:r>
            <a:r>
              <a:rPr kumimoji="1" lang="ko-KR" altLang="en-US" dirty="0"/>
              <a:t> 인수는 혼용해서 사용되는 헷갈리는 용어인데요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매개변수는 함수에 입력으로 전달된 값을 받는 변수를 의미하고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인수는 함수를 호출할 때 전달되는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의미합니다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41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함수는</a:t>
            </a:r>
            <a:r>
              <a:rPr kumimoji="1" lang="ko-KR" altLang="en-US" dirty="0"/>
              <a:t> 들어온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받아 어떤 처리를 하여 적절한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형태는 </a:t>
            </a:r>
            <a:r>
              <a:rPr kumimoji="1" lang="ko-KR" altLang="en-US" dirty="0" err="1"/>
              <a:t>입력값과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결괏값의</a:t>
            </a:r>
            <a:r>
              <a:rPr kumimoji="1" lang="ko-KR" altLang="en-US" dirty="0"/>
              <a:t> 존재 유무에 따라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유형으로 나뉘는데요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 번째는 </a:t>
            </a:r>
            <a:r>
              <a:rPr kumimoji="1" lang="ko-KR" altLang="en-US" dirty="0" err="1"/>
              <a:t>입력값과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결괏값이</a:t>
            </a:r>
            <a:r>
              <a:rPr kumimoji="1" lang="ko-KR" altLang="en-US" dirty="0"/>
              <a:t> 있는 일반적인 함수입니다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예시에서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받아서 서로 더한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돌려주는 걸 보여줍니다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9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입력값이</a:t>
            </a:r>
            <a:r>
              <a:rPr kumimoji="1" lang="ko-KR" altLang="en-US" dirty="0"/>
              <a:t> 없는 함수도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say</a:t>
            </a:r>
            <a:r>
              <a:rPr kumimoji="1" lang="ko-KR" altLang="en-US" dirty="0"/>
              <a:t>함수 안에 </a:t>
            </a:r>
            <a:r>
              <a:rPr kumimoji="1" lang="ko-KR" altLang="en-US" dirty="0" err="1"/>
              <a:t>입력값이</a:t>
            </a:r>
            <a:r>
              <a:rPr kumimoji="1" lang="ko-KR" altLang="en-US" dirty="0"/>
              <a:t> 없는 걸 볼 수 있죠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입력값이</a:t>
            </a:r>
            <a:r>
              <a:rPr kumimoji="1" lang="ko-KR" altLang="en-US" dirty="0"/>
              <a:t> 없는데 </a:t>
            </a:r>
            <a:r>
              <a:rPr kumimoji="1" lang="en-US" altLang="ko-KR" dirty="0"/>
              <a:t>return..</a:t>
            </a:r>
            <a:r>
              <a:rPr kumimoji="1" lang="ko-KR" altLang="en-US" dirty="0"/>
              <a:t> 돌려주는 값은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해보면 결과가 </a:t>
            </a:r>
            <a:r>
              <a:rPr kumimoji="1" lang="en-US" altLang="ko-KR" dirty="0"/>
              <a:t>Hi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입력값이</a:t>
            </a:r>
            <a:r>
              <a:rPr kumimoji="1" lang="ko-KR" altLang="en-US" dirty="0"/>
              <a:t> 없어도 그냥 </a:t>
            </a:r>
            <a:r>
              <a:rPr kumimoji="1" lang="ko-KR" altLang="en-US" dirty="0" err="1"/>
              <a:t>출력값만</a:t>
            </a:r>
            <a:r>
              <a:rPr kumimoji="1" lang="ko-KR" altLang="en-US" dirty="0"/>
              <a:t> 있을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312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결괏값이</a:t>
            </a:r>
            <a:r>
              <a:rPr kumimoji="1" lang="ko-KR" altLang="en-US" dirty="0"/>
              <a:t> 없는 함수에서는 </a:t>
            </a:r>
            <a:r>
              <a:rPr kumimoji="1" lang="ko-Kore-KR" altLang="en-US" dirty="0"/>
              <a:t>돌려받을</a:t>
            </a:r>
            <a:r>
              <a:rPr kumimoji="1" lang="ko-KR" altLang="en-US" dirty="0"/>
              <a:t> 값을 </a:t>
            </a:r>
            <a:r>
              <a:rPr kumimoji="1" lang="en-US" altLang="ko-KR" dirty="0"/>
              <a:t>a</a:t>
            </a:r>
            <a:r>
              <a:rPr kumimoji="1" lang="ko-KR" altLang="en-US" dirty="0"/>
              <a:t> 변수에 대입해서 출력해 보면 </a:t>
            </a:r>
            <a:r>
              <a:rPr kumimoji="1" lang="ko-KR" altLang="en-US" dirty="0" err="1"/>
              <a:t>결괏값이</a:t>
            </a:r>
            <a:r>
              <a:rPr kumimoji="1" lang="ko-KR" altLang="en-US" dirty="0"/>
              <a:t> 있는지 없는지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위 예시는 </a:t>
            </a:r>
            <a:r>
              <a:rPr kumimoji="1" lang="ko-KR" altLang="en-US" dirty="0" err="1"/>
              <a:t>입력값은</a:t>
            </a:r>
            <a:r>
              <a:rPr kumimoji="1" lang="ko-KR" altLang="en-US" dirty="0"/>
              <a:t> 있지만 </a:t>
            </a:r>
            <a:r>
              <a:rPr kumimoji="1" lang="en-US" altLang="ko-KR" dirty="0"/>
              <a:t>r</a:t>
            </a:r>
            <a:r>
              <a:rPr kumimoji="1" lang="en-US" altLang="ko-Kore-KR" dirty="0"/>
              <a:t>eturn</a:t>
            </a:r>
            <a:r>
              <a:rPr kumimoji="1" lang="ko-KR" altLang="en-US" dirty="0"/>
              <a:t>이 없어서 값을 돌려주지 못하는 함수입니다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실행시키면 </a:t>
            </a:r>
            <a:r>
              <a:rPr kumimoji="1" lang="en-US" altLang="ko-KR" dirty="0"/>
              <a:t>print </a:t>
            </a:r>
            <a:r>
              <a:rPr kumimoji="1" lang="ko-KR" altLang="en-US" dirty="0"/>
              <a:t>값만 나오고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값이 없어서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이라고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이란 거짓을 나타내는 </a:t>
            </a:r>
            <a:r>
              <a:rPr kumimoji="1" lang="ko-KR" altLang="en-US" dirty="0" err="1"/>
              <a:t>자료형입니다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이것은 결과값은 아닙니다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730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입력값도</a:t>
            </a:r>
            <a:r>
              <a:rPr kumimoji="1" lang="ko-KR" altLang="en-US" dirty="0"/>
              <a:t> 없고 </a:t>
            </a:r>
            <a:r>
              <a:rPr kumimoji="1" lang="ko-KR" altLang="en-US" dirty="0" err="1"/>
              <a:t>결괏값도</a:t>
            </a:r>
            <a:r>
              <a:rPr kumimoji="1" lang="ko-KR" altLang="en-US" dirty="0"/>
              <a:t> 없는 함수도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이것을 실행하면 </a:t>
            </a:r>
            <a:r>
              <a:rPr kumimoji="1" lang="en-US" altLang="ko-KR" dirty="0"/>
              <a:t>Hi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실행이 되는데 뒤에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이 없어서 또 </a:t>
            </a:r>
            <a:r>
              <a:rPr kumimoji="1" lang="en-US" altLang="ko-KR" dirty="0"/>
              <a:t>None</a:t>
            </a:r>
            <a:r>
              <a:rPr kumimoji="1" lang="ko-KR" altLang="en-US" dirty="0"/>
              <a:t>이라고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함수는 입력도 출력도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57FE-B12C-6B4E-9003-18A19AA8C10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5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5E93A-625D-5247-BC89-D1D77CB4D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D9B0B8-35FF-6D41-AB1A-C4815267A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F84556-BF32-D549-9344-CBEC4F30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972AF-64CE-5E46-A151-175F4671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03DE02-7854-654D-B7B1-FE8A0D59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083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895CA-50DF-7B47-91E8-4C81B308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12F26C-20E9-0B4F-9AD6-8CEA38C5E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149FCB-6124-C945-A396-47051FC5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2A721-900C-9F41-B020-4D87BCF3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2635C-3998-4E4D-97F8-927FAB97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76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A898B7-4F24-AC4A-9276-E81279AC5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A5EF2D-A961-9548-875A-76A820A87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2051E-9710-A94C-B9D5-692D10F0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963E6-7212-9145-8228-A692BA1A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8ED5A-D22E-EF4A-B0CE-69C50B5F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065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925A2-5971-764D-B4F9-CF44FD86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3CEAB-7FE4-0440-A26D-205F6256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676DB-EFE3-5C4C-9035-550A1B30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2A6B3-DCEC-F94E-9565-4AC86AEC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768FD-88DA-4F4C-83D7-C485AEDE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718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644B-DF58-6F46-8929-689D81E0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766C0-3B08-A446-8F60-1DBB29CFF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BAA34-E026-B44D-A37A-028B3487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3FA20-ED63-944A-82CF-BD06EC8D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1E077-ACA5-6145-8AC8-E6912F8C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52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F4E43-7B77-6349-A249-5DD6D6E9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AC1A5E-5C49-254D-9611-4891F4FF6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FE7DFC-DCD1-694A-9843-D908AB850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FCFC85-9FFC-EB44-BB4C-7B149490E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CA6A9-D157-C84A-A731-664C21D5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ECB9D8-8387-7245-9D83-C781EB9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387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8ABA0-AA06-9E45-8C8C-E7300074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DC5FA-5977-1F4D-B8E5-BC00182D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68D042-631D-E44A-9D7B-8FC41E713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7B76BC-6D3C-8C4D-A3A4-A22D8E515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AD09B3-EDE8-F44B-80E6-EDEC7F7A9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1BA4D0-B894-5242-A6B3-08893532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14CF41-B455-0944-8A43-FFD22996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3CDD9D-24E6-3346-80F6-FEFE787A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239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C0F1A-E7BA-5343-BCA7-D5F1C7BC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5A5838-AC88-1748-AC8F-8039C920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4AC3E-3F4F-BB41-AE5E-98B359F0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881DDC-A4D5-D241-B53E-3A496356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4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EF9A55-2A78-0C47-AD91-68884A13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D6C060-CDDE-094F-B700-DC58AE93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FF416-4794-844F-90AD-455AB25B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53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77CCB-C342-B942-8DF4-D24A737B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66A14E-EA0D-664C-85B2-43DE86441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0B73BB-56B9-454F-AAEE-98AB5440F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C2837-93EF-8540-8192-4EB386256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B7BD7E-6180-1943-9971-61281B9F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F85487-1CB2-3545-B46F-C08DA3E3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61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B23BF-35D1-9F4A-BCA7-6A0EDDF4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0237E9-E76D-B04B-A334-CFD1E69D4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82E642-816C-5343-8B06-4CE07FEE7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F01B0-B61E-DB44-AF86-7784C654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271C84-8F57-154A-A2B3-F0938631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7C3BB1-C533-334E-96F5-D339DE91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591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4BE992-2B91-3A4A-9E6E-8449FF4F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5A9689-E8E9-DC47-996B-358499412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61832-E6A3-FF46-9BC5-5B006F1D9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0EE6-182D-C14B-8A85-A151B3A9148E}" type="datetimeFigureOut">
              <a:rPr kumimoji="1" lang="ko-Kore-KR" altLang="en-US" smtClean="0"/>
              <a:t>2022. 4. 6.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72EF0-CB97-DE44-B165-FC0CD579A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8A80F4-BC59-7B4E-9DEB-9324178B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C2B9-5C5F-6449-AD21-6253C90E1FC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278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99728-1F36-E94E-9404-A3868C1D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3613"/>
            <a:ext cx="9144000" cy="705803"/>
          </a:xfrm>
        </p:spPr>
        <p:txBody>
          <a:bodyPr>
            <a:normAutofit/>
          </a:bodyPr>
          <a:lstStyle/>
          <a:p>
            <a:r>
              <a:rPr kumimoji="1" lang="en-US" altLang="ko-KR" sz="3000" dirty="0"/>
              <a:t>0</a:t>
            </a:r>
            <a:r>
              <a:rPr kumimoji="1" lang="en-US" altLang="ko-Kore-KR" sz="3000" dirty="0"/>
              <a:t>4</a:t>
            </a:r>
            <a:r>
              <a:rPr kumimoji="1" lang="ko-KR" altLang="en-US" sz="3000" dirty="0"/>
              <a:t> 장 프로그램의 입력과 출력은 어떻게 해야 할까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FCD622-0525-5840-A533-21509469A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2352" y="5625592"/>
            <a:ext cx="2609088" cy="592010"/>
          </a:xfrm>
        </p:spPr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271246 </a:t>
            </a:r>
            <a:r>
              <a:rPr kumimoji="1" lang="ko-KR" altLang="en-US" dirty="0"/>
              <a:t>김소진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993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1FB8-3DEC-DF4B-AC6C-6CA2A1D0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" y="314959"/>
            <a:ext cx="5135880" cy="732155"/>
          </a:xfrm>
        </p:spPr>
        <p:txBody>
          <a:bodyPr>
            <a:normAutofit/>
          </a:bodyPr>
          <a:lstStyle/>
          <a:p>
            <a:r>
              <a:rPr kumimoji="1" lang="ko-Kore-KR" altLang="en-US" sz="3000" dirty="0"/>
              <a:t>매개변수</a:t>
            </a:r>
            <a:r>
              <a:rPr kumimoji="1" lang="ko-KR" altLang="en-US" sz="3000" dirty="0"/>
              <a:t> 지정하여 호출하기</a:t>
            </a:r>
            <a:endParaRPr kumimoji="1" lang="ko-Kore-KR" altLang="en-US" sz="3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03E8BAE-468E-3345-9BDD-08F46A622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9248" b="61039"/>
          <a:stretch/>
        </p:blipFill>
        <p:spPr>
          <a:xfrm>
            <a:off x="277368" y="1241897"/>
            <a:ext cx="8183563" cy="151559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94904C-AFAA-1F42-AFB7-CF53C7D25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04" r="23105"/>
          <a:stretch/>
        </p:blipFill>
        <p:spPr>
          <a:xfrm>
            <a:off x="277367" y="3205062"/>
            <a:ext cx="8183563" cy="1515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7E2670-1521-7446-96C7-A22FDBE8A8E4}"/>
              </a:ext>
            </a:extLst>
          </p:cNvPr>
          <p:cNvSpPr txBox="1"/>
          <p:nvPr/>
        </p:nvSpPr>
        <p:spPr>
          <a:xfrm>
            <a:off x="277368" y="5815584"/>
            <a:ext cx="580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매개변수를</a:t>
            </a:r>
            <a:r>
              <a:rPr kumimoji="1" lang="ko-KR" altLang="en-US" dirty="0"/>
              <a:t> 지정하면 순서에 상관없이 사용할 수 있다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BCD3853-F6F0-AF4A-83DE-2131C65A4BFD}"/>
                  </a:ext>
                </a:extLst>
              </p14:cNvPr>
              <p14:cNvContentPartPr/>
              <p14:nvPr/>
            </p14:nvContentPartPr>
            <p14:xfrm>
              <a:off x="2667600" y="1690536"/>
              <a:ext cx="974880" cy="194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BCD3853-F6F0-AF4A-83DE-2131C65A4B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3960" y="1582536"/>
                <a:ext cx="1082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0361031-B3A7-A540-A4F1-03520A63CF0B}"/>
                  </a:ext>
                </a:extLst>
              </p14:cNvPr>
              <p14:cNvContentPartPr/>
              <p14:nvPr/>
            </p14:nvContentPartPr>
            <p14:xfrm>
              <a:off x="4348440" y="1685856"/>
              <a:ext cx="2198520" cy="406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361031-B3A7-A540-A4F1-03520A63CF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4440" y="1577856"/>
                <a:ext cx="23061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B966EAC-4B60-0445-9073-FDAA52E94BC7}"/>
                  </a:ext>
                </a:extLst>
              </p14:cNvPr>
              <p14:cNvContentPartPr/>
              <p14:nvPr/>
            </p14:nvContentPartPr>
            <p14:xfrm>
              <a:off x="2818080" y="3645696"/>
              <a:ext cx="951480" cy="129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B966EAC-4B60-0445-9073-FDAA52E94B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4080" y="3537696"/>
                <a:ext cx="1059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3296208-090A-334E-B89B-BF1EB104C765}"/>
                  </a:ext>
                </a:extLst>
              </p14:cNvPr>
              <p14:cNvContentPartPr/>
              <p14:nvPr/>
            </p14:nvContentPartPr>
            <p14:xfrm>
              <a:off x="4434120" y="3652896"/>
              <a:ext cx="2424600" cy="57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3296208-090A-334E-B89B-BF1EB104C7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0120" y="3545256"/>
                <a:ext cx="2532240" cy="2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93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07CBC-0D0A-8C40-9675-5B0D4522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" y="231933"/>
            <a:ext cx="6452616" cy="898208"/>
          </a:xfrm>
        </p:spPr>
        <p:txBody>
          <a:bodyPr>
            <a:normAutofit/>
          </a:bodyPr>
          <a:lstStyle/>
          <a:p>
            <a:r>
              <a:rPr kumimoji="1" lang="ko-Kore-KR" altLang="en-US" sz="3000"/>
              <a:t>여러</a:t>
            </a:r>
            <a:r>
              <a:rPr kumimoji="1" lang="ko-KR" altLang="en-US" sz="3000"/>
              <a:t> </a:t>
            </a:r>
            <a:r>
              <a:rPr kumimoji="1" lang="ko-Kore-KR" altLang="en-US" sz="3000"/>
              <a:t>개의</a:t>
            </a:r>
            <a:r>
              <a:rPr kumimoji="1" lang="ko-KR" altLang="en-US" sz="3000"/>
              <a:t> 입력값을 받는 함수 만들기</a:t>
            </a:r>
            <a:endParaRPr kumimoji="1" lang="ko-Kore-KR" altLang="en-US" sz="3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CF6E21C-8BB3-6043-AB77-F6D5D1E57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7429"/>
          <a:stretch/>
        </p:blipFill>
        <p:spPr>
          <a:xfrm>
            <a:off x="277368" y="1130141"/>
            <a:ext cx="5391912" cy="27469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84AE0-4836-9F40-ABB0-E38E661BE0F1}"/>
              </a:ext>
            </a:extLst>
          </p:cNvPr>
          <p:cNvSpPr txBox="1"/>
          <p:nvPr/>
        </p:nvSpPr>
        <p:spPr>
          <a:xfrm>
            <a:off x="143256" y="4441717"/>
            <a:ext cx="5526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en-US" altLang="ko-KR" dirty="0" err="1"/>
              <a:t>args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쓴 </a:t>
            </a:r>
            <a:r>
              <a:rPr kumimoji="1" lang="en-US" altLang="ko-Kore-KR" dirty="0" err="1"/>
              <a:t>add_many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입력값이</a:t>
            </a:r>
            <a:r>
              <a:rPr kumimoji="1" lang="ko-KR" altLang="en-US" dirty="0"/>
              <a:t> 몇 개이든 상관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*</a:t>
            </a:r>
            <a:r>
              <a:rPr kumimoji="1" lang="en-US" altLang="ko-KR" dirty="0" err="1"/>
              <a:t>args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매개변수 이름 앞에 *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붙이면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전부 모아 </a:t>
            </a:r>
            <a:r>
              <a:rPr kumimoji="1" lang="ko-KR" altLang="en-US" dirty="0" err="1"/>
              <a:t>튜플로</a:t>
            </a:r>
            <a:r>
              <a:rPr kumimoji="1" lang="ko-KR" altLang="en-US" dirty="0"/>
              <a:t> 만듦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F0184A-83DC-CF46-A712-78BC36966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51"/>
          <a:stretch/>
        </p:blipFill>
        <p:spPr>
          <a:xfrm>
            <a:off x="5778246" y="1138348"/>
            <a:ext cx="6304026" cy="273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9B57B-FBF7-7F4B-ABF0-A24FBB5FBBBC}"/>
              </a:ext>
            </a:extLst>
          </p:cNvPr>
          <p:cNvSpPr txBox="1"/>
          <p:nvPr/>
        </p:nvSpPr>
        <p:spPr>
          <a:xfrm>
            <a:off x="5778246" y="4374995"/>
            <a:ext cx="565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</a:t>
            </a:r>
            <a:r>
              <a:rPr kumimoji="1" lang="en-US" altLang="ko-Kore-KR" dirty="0" err="1"/>
              <a:t>dd_many</a:t>
            </a:r>
            <a:r>
              <a:rPr kumimoji="1" lang="en-US" altLang="ko-Kore-KR" dirty="0"/>
              <a:t>(1,2,3,)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으로</a:t>
            </a:r>
            <a:r>
              <a:rPr kumimoji="1" lang="ko-KR" altLang="en-US" dirty="0"/>
              <a:t> 함수를 호출하면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을 돌려주고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add_many</a:t>
            </a:r>
            <a:r>
              <a:rPr kumimoji="1" lang="en-US" altLang="ko-KR" dirty="0"/>
              <a:t>(1,2,3,4,5,6,7,8,9,10)</a:t>
            </a:r>
            <a:r>
              <a:rPr kumimoji="1" lang="ko-KR" altLang="en-US" dirty="0"/>
              <a:t>을 대입하면 </a:t>
            </a:r>
            <a:r>
              <a:rPr kumimoji="1" lang="en-US" altLang="ko-KR" dirty="0"/>
              <a:t>55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돌려줌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998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8AAF0-5CAD-1A47-96DC-17E2AC77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76211"/>
            <a:ext cx="5013960" cy="1009651"/>
          </a:xfrm>
        </p:spPr>
        <p:txBody>
          <a:bodyPr>
            <a:normAutofit/>
          </a:bodyPr>
          <a:lstStyle/>
          <a:p>
            <a:r>
              <a:rPr kumimoji="1" lang="ko-Kore-KR" altLang="en-US" sz="3500" dirty="0">
                <a:latin typeface="+mn-ea"/>
                <a:ea typeface="+mn-ea"/>
              </a:rPr>
              <a:t>키워드</a:t>
            </a:r>
            <a:r>
              <a:rPr kumimoji="1" lang="ko-KR" altLang="en-US" sz="3500" dirty="0">
                <a:latin typeface="+mn-ea"/>
                <a:ea typeface="+mn-ea"/>
              </a:rPr>
              <a:t> </a:t>
            </a:r>
            <a:r>
              <a:rPr kumimoji="1" lang="ko-KR" altLang="en-US" sz="3500" dirty="0" err="1">
                <a:latin typeface="+mn-ea"/>
                <a:ea typeface="+mn-ea"/>
              </a:rPr>
              <a:t>파라미터</a:t>
            </a:r>
            <a:r>
              <a:rPr kumimoji="1" lang="ko-KR" altLang="en-US" sz="3500" dirty="0">
                <a:latin typeface="+mn-ea"/>
                <a:ea typeface="+mn-ea"/>
              </a:rPr>
              <a:t> </a:t>
            </a:r>
            <a:r>
              <a:rPr kumimoji="1" lang="en-US" altLang="ko-KR" sz="3500" dirty="0" err="1">
                <a:latin typeface="+mn-ea"/>
                <a:ea typeface="+mn-ea"/>
              </a:rPr>
              <a:t>kwargs</a:t>
            </a:r>
            <a:endParaRPr kumimoji="1" lang="ko-Kore-KR" altLang="en-US" sz="3500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FEFB63-44BE-834C-A2DA-4DBC021D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" y="1185862"/>
            <a:ext cx="10515600" cy="551815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sz="2000" dirty="0"/>
              <a:t>키워드 </a:t>
            </a:r>
            <a:r>
              <a:rPr kumimoji="1" lang="ko-KR" altLang="en-US" sz="2000" dirty="0" err="1"/>
              <a:t>파라미터를</a:t>
            </a:r>
            <a:r>
              <a:rPr kumimoji="1" lang="ko-KR" altLang="en-US" sz="2000" dirty="0"/>
              <a:t> 사용할 때 매개변수 앞에 별 두개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**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붙임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4AFF0-0663-8A40-867F-3E8ABC66B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73"/>
          <a:stretch/>
        </p:blipFill>
        <p:spPr>
          <a:xfrm>
            <a:off x="192024" y="1914017"/>
            <a:ext cx="5903976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34BDC-B243-8041-B9EE-A4E46548FB1E}"/>
              </a:ext>
            </a:extLst>
          </p:cNvPr>
          <p:cNvSpPr txBox="1"/>
          <p:nvPr/>
        </p:nvSpPr>
        <p:spPr>
          <a:xfrm>
            <a:off x="192024" y="4328160"/>
            <a:ext cx="10244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입력값</a:t>
            </a:r>
            <a:r>
              <a:rPr kumimoji="1" lang="ko-KR" altLang="en-US" dirty="0"/>
              <a:t> </a:t>
            </a:r>
            <a:r>
              <a:rPr kumimoji="1" lang="en-US" altLang="ko-KR" dirty="0"/>
              <a:t>a=1</a:t>
            </a:r>
            <a:r>
              <a:rPr kumimoji="1" lang="ko-KR" altLang="en-US" dirty="0"/>
              <a:t> 또는 </a:t>
            </a:r>
            <a:r>
              <a:rPr kumimoji="1" lang="en-US" altLang="ko-KR" dirty="0"/>
              <a:t>name=‘foo’, age=3</a:t>
            </a:r>
            <a:r>
              <a:rPr kumimoji="1" lang="ko-KR" altLang="en-US" dirty="0"/>
              <a:t>이 모두 </a:t>
            </a:r>
            <a:r>
              <a:rPr kumimoji="1" lang="ko-KR" altLang="en-US" dirty="0" err="1"/>
              <a:t>딕셔너리로</a:t>
            </a:r>
            <a:r>
              <a:rPr kumimoji="1" lang="ko-KR" altLang="en-US" dirty="0"/>
              <a:t> 만들어져서 출력된다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**</a:t>
            </a:r>
            <a:r>
              <a:rPr kumimoji="1" lang="en-US" altLang="ko-KR" dirty="0" err="1"/>
              <a:t>kwargs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매개변수 이름 앞에 **을 붙이면 매개변수 </a:t>
            </a:r>
            <a:r>
              <a:rPr kumimoji="1" lang="en-US" altLang="ko-KR" dirty="0" err="1"/>
              <a:t>kwargs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딕셔너리가</a:t>
            </a:r>
            <a:r>
              <a:rPr kumimoji="1" lang="ko-KR" altLang="en-US" dirty="0"/>
              <a:t> 되고 모든 </a:t>
            </a:r>
            <a:r>
              <a:rPr kumimoji="1" lang="en-US" altLang="ko-KR" dirty="0"/>
              <a:t>key=value </a:t>
            </a:r>
            <a:r>
              <a:rPr kumimoji="1" lang="ko-KR" altLang="en-US" dirty="0"/>
              <a:t>형태의 </a:t>
            </a:r>
            <a:r>
              <a:rPr kumimoji="1" lang="ko-KR" altLang="en-US" dirty="0" err="1"/>
              <a:t>결괏값이</a:t>
            </a:r>
            <a:r>
              <a:rPr kumimoji="1" lang="ko-KR" altLang="en-US" dirty="0"/>
              <a:t> 그 </a:t>
            </a:r>
            <a:r>
              <a:rPr kumimoji="1" lang="ko-KR" altLang="en-US" dirty="0" err="1"/>
              <a:t>딕셔너리에</a:t>
            </a:r>
            <a:r>
              <a:rPr kumimoji="1" lang="ko-KR" altLang="en-US" dirty="0"/>
              <a:t> 저장된다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509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2A01A-8270-DD43-8063-4D1F885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8383"/>
            <a:ext cx="6757416" cy="805307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함수의</a:t>
            </a:r>
            <a:r>
              <a:rPr kumimoji="1" lang="ko-KR" altLang="en-US" sz="3500" dirty="0"/>
              <a:t> </a:t>
            </a:r>
            <a:r>
              <a:rPr kumimoji="1" lang="ko-KR" altLang="en-US" sz="3500" dirty="0" err="1"/>
              <a:t>결괏값은</a:t>
            </a:r>
            <a:r>
              <a:rPr kumimoji="1" lang="ko-KR" altLang="en-US" sz="3500" dirty="0"/>
              <a:t> 언제나 하나이다</a:t>
            </a:r>
            <a:r>
              <a:rPr kumimoji="1" lang="en-US" altLang="ko-KR" sz="3500" dirty="0"/>
              <a:t>.</a:t>
            </a:r>
            <a:endParaRPr kumimoji="1" lang="ko-Kore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9AD0EA-9ABE-2446-A463-63153EC7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553" y="1313022"/>
            <a:ext cx="6032500" cy="1130300"/>
          </a:xfr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5F4EE2-617B-A048-991D-CD24AFFE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3" y="3044952"/>
            <a:ext cx="5092700" cy="76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A057B-3FFA-5A41-8D8A-F33447C88D02}"/>
              </a:ext>
            </a:extLst>
          </p:cNvPr>
          <p:cNvSpPr txBox="1"/>
          <p:nvPr/>
        </p:nvSpPr>
        <p:spPr>
          <a:xfrm>
            <a:off x="360553" y="4042281"/>
            <a:ext cx="774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Q. </a:t>
            </a:r>
            <a:r>
              <a:rPr kumimoji="1" lang="ko-Kore-KR" altLang="en-US" dirty="0"/>
              <a:t>결괏값은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a+b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a*b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개인데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받아들이는 변수는 </a:t>
            </a:r>
            <a:r>
              <a:rPr kumimoji="1" lang="en-US" altLang="ko-KR" dirty="0"/>
              <a:t>result</a:t>
            </a:r>
            <a:r>
              <a:rPr kumimoji="1" lang="ko-KR" altLang="en-US" dirty="0"/>
              <a:t> 하나만 쓰였으니 오류가 발생하지 않을까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342900" indent="-342900">
              <a:buAutoNum type="alphaUcPeriod"/>
            </a:pPr>
            <a:r>
              <a:rPr kumimoji="1" lang="en-US" altLang="ko-Kore-KR" dirty="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12BFD-BE66-A941-9605-81DC659B431F}"/>
              </a:ext>
            </a:extLst>
          </p:cNvPr>
          <p:cNvSpPr txBox="1"/>
          <p:nvPr/>
        </p:nvSpPr>
        <p:spPr>
          <a:xfrm>
            <a:off x="360552" y="5102289"/>
            <a:ext cx="718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WHY? </a:t>
            </a:r>
          </a:p>
          <a:p>
            <a:r>
              <a:rPr kumimoji="1" lang="ko-KR" altLang="en-US" dirty="0"/>
              <a:t>함수의 </a:t>
            </a:r>
            <a:r>
              <a:rPr kumimoji="1" lang="ko-KR" altLang="en-US" dirty="0" err="1"/>
              <a:t>결괏값은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개가 아니라 언제나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개이기 때문이다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add_and_mul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ko-KR" altLang="en-US" dirty="0" err="1"/>
              <a:t>결괏값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a+b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a*b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튜플값</a:t>
            </a:r>
            <a:r>
              <a:rPr kumimoji="1" lang="ko-KR" altLang="en-US" dirty="0"/>
              <a:t> 하나인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a+b,a</a:t>
            </a:r>
            <a:r>
              <a:rPr kumimoji="1" lang="en-US" altLang="ko-KR" dirty="0"/>
              <a:t>*b)</a:t>
            </a:r>
            <a:r>
              <a:rPr kumimoji="1" lang="ko-KR" altLang="en-US" dirty="0"/>
              <a:t>로 돌려줌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4379-5680-A741-909D-45E5853C901A}"/>
              </a:ext>
            </a:extLst>
          </p:cNvPr>
          <p:cNvSpPr txBox="1"/>
          <p:nvPr/>
        </p:nvSpPr>
        <p:spPr>
          <a:xfrm>
            <a:off x="1285876" y="2303322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print(</a:t>
            </a:r>
            <a:r>
              <a:rPr kumimoji="1" lang="en-US" altLang="ko-Kore-KR" dirty="0" err="1">
                <a:solidFill>
                  <a:srgbClr val="FF0000"/>
                </a:solidFill>
              </a:rPr>
              <a:t>add_and_mul</a:t>
            </a:r>
            <a:r>
              <a:rPr kumimoji="1" lang="en-US" altLang="ko-Kore-KR" dirty="0">
                <a:solidFill>
                  <a:srgbClr val="FF0000"/>
                </a:solidFill>
              </a:rPr>
              <a:t>(1,2)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9D4E7-8824-974F-A0C0-11C93F6FCC9C}"/>
              </a:ext>
            </a:extLst>
          </p:cNvPr>
          <p:cNvSpPr txBox="1"/>
          <p:nvPr/>
        </p:nvSpPr>
        <p:spPr>
          <a:xfrm>
            <a:off x="8102473" y="1693506"/>
            <a:ext cx="141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결과</a:t>
            </a:r>
            <a:r>
              <a:rPr kumimoji="1" lang="en-US" altLang="ko-KR" dirty="0">
                <a:solidFill>
                  <a:srgbClr val="FF0000"/>
                </a:solidFill>
              </a:rPr>
              <a:t>--&gt;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ore-KR" dirty="0">
                <a:solidFill>
                  <a:srgbClr val="FF0000"/>
                </a:solidFill>
              </a:rPr>
              <a:t>(</a:t>
            </a:r>
            <a:r>
              <a:rPr kumimoji="1" lang="en-US" altLang="ko-KR" dirty="0">
                <a:solidFill>
                  <a:srgbClr val="FF0000"/>
                </a:solidFill>
              </a:rPr>
              <a:t>3,2)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B9FF2-46DC-B843-986C-7B3E533562F5}"/>
              </a:ext>
            </a:extLst>
          </p:cNvPr>
          <p:cNvSpPr txBox="1"/>
          <p:nvPr/>
        </p:nvSpPr>
        <p:spPr>
          <a:xfrm>
            <a:off x="3607308" y="2303322"/>
            <a:ext cx="56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[</a:t>
            </a:r>
            <a:r>
              <a:rPr kumimoji="1" lang="en-US" altLang="ko-KR" dirty="0">
                <a:solidFill>
                  <a:schemeClr val="accent2"/>
                </a:solidFill>
              </a:rPr>
              <a:t>0])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0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A856D-CB2F-CD4E-8A2C-7B1F5027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" y="176211"/>
            <a:ext cx="5111496" cy="1009651"/>
          </a:xfrm>
        </p:spPr>
        <p:txBody>
          <a:bodyPr>
            <a:normAutofit/>
          </a:bodyPr>
          <a:lstStyle/>
          <a:p>
            <a:r>
              <a:rPr kumimoji="1" lang="en-US" altLang="ko-KR" sz="3500" dirty="0"/>
              <a:t>[r</a:t>
            </a:r>
            <a:r>
              <a:rPr kumimoji="1" lang="en-US" altLang="ko-Kore-KR" sz="3500" dirty="0"/>
              <a:t>eturn</a:t>
            </a:r>
            <a:r>
              <a:rPr kumimoji="1" lang="ko-KR" altLang="en-US" sz="3500" dirty="0"/>
              <a:t>의 또 다른 쓰임새</a:t>
            </a:r>
            <a:r>
              <a:rPr kumimoji="1" lang="en-US" altLang="ko-KR" sz="3500" dirty="0"/>
              <a:t>]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D126F-9A02-114D-B7C1-CD0B9A52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16" y="1185862"/>
            <a:ext cx="10515600" cy="1009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sz="2000" dirty="0"/>
              <a:t>특별한</a:t>
            </a:r>
            <a:r>
              <a:rPr kumimoji="1" lang="ko-KR" altLang="en-US" sz="2000" dirty="0"/>
              <a:t> 상황일 때 함수를 빠져나가고 싶다면 </a:t>
            </a:r>
            <a:r>
              <a:rPr kumimoji="1" lang="en-US" altLang="ko-KR" sz="2000" dirty="0"/>
              <a:t>return</a:t>
            </a:r>
            <a:r>
              <a:rPr kumimoji="1" lang="ko-KR" altLang="en-US" sz="2000" dirty="0"/>
              <a:t>을 단독으로 써서 함수를 즉시 빠져나갈 수 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DB8FC-C98F-BD49-AA69-B0CF0FDFB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42"/>
          <a:stretch/>
        </p:blipFill>
        <p:spPr>
          <a:xfrm>
            <a:off x="204216" y="1947181"/>
            <a:ext cx="5891784" cy="199378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0A91C8D-ACDD-294F-B977-CAC7BA214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8" r="25375"/>
          <a:stretch/>
        </p:blipFill>
        <p:spPr>
          <a:xfrm>
            <a:off x="204216" y="4457701"/>
            <a:ext cx="5891784" cy="18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3FDEF-B8AB-3E41-A2FE-E7C5B4FA7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03720" cy="1009651"/>
          </a:xfrm>
        </p:spPr>
        <p:txBody>
          <a:bodyPr>
            <a:normAutofit/>
          </a:bodyPr>
          <a:lstStyle/>
          <a:p>
            <a:r>
              <a:rPr kumimoji="1" lang="ko-Kore-KR" altLang="en-US" sz="3500"/>
              <a:t>매개변수에</a:t>
            </a:r>
            <a:r>
              <a:rPr kumimoji="1" lang="ko-KR" altLang="en-US" sz="3500"/>
              <a:t> 초깃값 미리 설정하기</a:t>
            </a:r>
            <a:endParaRPr kumimoji="1" lang="ko-Kore-KR" altLang="en-US" sz="3500" dirty="0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7BE6057A-3D8D-534E-8D99-BDCEC86E9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317"/>
          <a:stretch/>
        </p:blipFill>
        <p:spPr>
          <a:xfrm>
            <a:off x="164306" y="766764"/>
            <a:ext cx="6575108" cy="301046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DEA44E-7E50-3044-9B5D-DEF0F7511D0D}"/>
              </a:ext>
            </a:extLst>
          </p:cNvPr>
          <p:cNvSpPr txBox="1"/>
          <p:nvPr/>
        </p:nvSpPr>
        <p:spPr>
          <a:xfrm>
            <a:off x="463296" y="4740982"/>
            <a:ext cx="380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매개변수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: man, old, man = True</a:t>
            </a:r>
          </a:p>
          <a:p>
            <a:r>
              <a:rPr kumimoji="1" lang="en-US" altLang="ko-KR" dirty="0"/>
              <a:t>but</a:t>
            </a:r>
            <a:r>
              <a:rPr kumimoji="1" lang="ko-KR" altLang="en-US" dirty="0"/>
              <a:t> 낯선 것이 나옴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man = True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매개변수에 미리 값을 넣어 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BB6F6-D409-F347-A1B8-68512D51ECE4}"/>
              </a:ext>
            </a:extLst>
          </p:cNvPr>
          <p:cNvSpPr txBox="1"/>
          <p:nvPr/>
        </p:nvSpPr>
        <p:spPr>
          <a:xfrm>
            <a:off x="463296" y="3681658"/>
            <a:ext cx="31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>
                <a:solidFill>
                  <a:srgbClr val="FF0000"/>
                </a:solidFill>
              </a:rPr>
              <a:t>say_myself</a:t>
            </a:r>
            <a:r>
              <a:rPr kumimoji="1" lang="en-US" altLang="ko-Kore-KR" dirty="0">
                <a:solidFill>
                  <a:srgbClr val="FF0000"/>
                </a:solidFill>
              </a:rPr>
              <a:t>(“</a:t>
            </a:r>
            <a:r>
              <a:rPr kumimoji="1" lang="ko-KR" altLang="en-US" dirty="0">
                <a:solidFill>
                  <a:srgbClr val="FF0000"/>
                </a:solidFill>
              </a:rPr>
              <a:t>홍길동</a:t>
            </a:r>
            <a:r>
              <a:rPr kumimoji="1" lang="en-US" altLang="ko-KR" dirty="0">
                <a:solidFill>
                  <a:srgbClr val="FF0000"/>
                </a:solidFill>
              </a:rPr>
              <a:t>”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,20,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True)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A1B4D-F4BB-BA48-ADED-4CA3F99C9FA4}"/>
              </a:ext>
            </a:extLst>
          </p:cNvPr>
          <p:cNvSpPr txBox="1"/>
          <p:nvPr/>
        </p:nvSpPr>
        <p:spPr>
          <a:xfrm>
            <a:off x="8158163" y="1457325"/>
            <a:ext cx="295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결과</a:t>
            </a:r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나의 이름은 홍길동입니다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나이는 </a:t>
            </a:r>
            <a:r>
              <a:rPr kumimoji="1" lang="en-US" altLang="ko-KR" dirty="0">
                <a:sym typeface="Wingdings" pitchFamily="2" charset="2"/>
              </a:rPr>
              <a:t>20</a:t>
            </a:r>
            <a:r>
              <a:rPr kumimoji="1" lang="ko-KR" altLang="en-US" dirty="0">
                <a:sym typeface="Wingdings" pitchFamily="2" charset="2"/>
              </a:rPr>
              <a:t>살입니다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남자입니다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0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560C1-35EA-434C-89B4-689FCEF1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52360" cy="739712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함수</a:t>
            </a:r>
            <a:r>
              <a:rPr kumimoji="1" lang="ko-KR" altLang="en-US" sz="3500" dirty="0"/>
              <a:t> 안에서 선언한 변수의 효력 범위</a:t>
            </a:r>
            <a:endParaRPr kumimoji="1" lang="ko-Kore-KR" altLang="en-US" sz="35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29BE12D-E114-F047-AC3C-BBBB86530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4" r="25851" b="-74"/>
          <a:stretch/>
        </p:blipFill>
        <p:spPr>
          <a:xfrm>
            <a:off x="2992214" y="948431"/>
            <a:ext cx="6207571" cy="42184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0C3A3-EFDC-A940-ACD2-D3F50F83AC0F}"/>
              </a:ext>
            </a:extLst>
          </p:cNvPr>
          <p:cNvSpPr txBox="1"/>
          <p:nvPr/>
        </p:nvSpPr>
        <p:spPr>
          <a:xfrm>
            <a:off x="6688233" y="4109820"/>
            <a:ext cx="502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en-US" altLang="ko-KR" dirty="0" err="1"/>
              <a:t>vartest</a:t>
            </a:r>
            <a:r>
              <a:rPr kumimoji="1" lang="ko-KR" altLang="en-US" dirty="0"/>
              <a:t> 함수에 </a:t>
            </a:r>
            <a:r>
              <a:rPr kumimoji="1" lang="ko-KR" altLang="en-US" dirty="0" err="1"/>
              <a:t>입력값으로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3CBC0-E8DF-7748-94AE-BA29C942DB6D}"/>
              </a:ext>
            </a:extLst>
          </p:cNvPr>
          <p:cNvSpPr txBox="1"/>
          <p:nvPr/>
        </p:nvSpPr>
        <p:spPr>
          <a:xfrm>
            <a:off x="6729740" y="1914017"/>
            <a:ext cx="385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</a:t>
            </a:r>
            <a:r>
              <a:rPr kumimoji="1" lang="en-US" altLang="ko-KR" dirty="0"/>
              <a:t> a </a:t>
            </a:r>
            <a:r>
              <a:rPr kumimoji="1" lang="ko-KR" altLang="en-US" dirty="0"/>
              <a:t>라는 변수를 생성하고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대입</a:t>
            </a:r>
            <a:r>
              <a:rPr kumimoji="1" lang="en-US" altLang="ko-Kore-KR" dirty="0">
                <a:sym typeface="Wingdings" pitchFamily="2" charset="2"/>
              </a:rPr>
              <a:t> 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117E6-84E6-9A44-855E-EEDE31E043D7}"/>
              </a:ext>
            </a:extLst>
          </p:cNvPr>
          <p:cNvSpPr txBox="1"/>
          <p:nvPr/>
        </p:nvSpPr>
        <p:spPr>
          <a:xfrm>
            <a:off x="6688233" y="2456495"/>
            <a:ext cx="5023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/>
              <a:t>다음 입력으로 들어온 값에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더해주고 </a:t>
            </a:r>
            <a:r>
              <a:rPr kumimoji="1" lang="ko-KR" altLang="en-US" dirty="0" err="1"/>
              <a:t>결괏값은</a:t>
            </a:r>
            <a:r>
              <a:rPr kumimoji="1" lang="ko-KR" altLang="en-US" dirty="0"/>
              <a:t> 돌려주지 않는 </a:t>
            </a:r>
            <a:r>
              <a:rPr kumimoji="1" lang="en-US" altLang="ko-KR" dirty="0" err="1"/>
              <a:t>vartest</a:t>
            </a:r>
            <a:r>
              <a:rPr kumimoji="1" lang="ko-KR" altLang="en-US" dirty="0"/>
              <a:t> 함수를 선언한다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C38E7-64C2-6048-9178-2658CF2C72E4}"/>
              </a:ext>
            </a:extLst>
          </p:cNvPr>
          <p:cNvSpPr txBox="1"/>
          <p:nvPr/>
        </p:nvSpPr>
        <p:spPr>
          <a:xfrm>
            <a:off x="6688233" y="4729279"/>
            <a:ext cx="359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/>
              <a:t>마지막으로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값을 출력하는 </a:t>
            </a:r>
            <a:r>
              <a:rPr kumimoji="1" lang="en-US" altLang="ko-KR" dirty="0"/>
              <a:t>print(a)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입력한다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43579E7-539F-2F41-AEBE-E3EEFE51CB64}"/>
                  </a:ext>
                </a:extLst>
              </p14:cNvPr>
              <p14:cNvContentPartPr/>
              <p14:nvPr/>
            </p14:nvContentPartPr>
            <p14:xfrm>
              <a:off x="5810339" y="2282841"/>
              <a:ext cx="571320" cy="9867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43579E7-539F-2F41-AEBE-E3EEFE51CB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699" y="2274201"/>
                <a:ext cx="588960" cy="1004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타원 3">
            <a:extLst>
              <a:ext uri="{FF2B5EF4-FFF2-40B4-BE49-F238E27FC236}">
                <a16:creationId xmlns:a16="http://schemas.microsoft.com/office/drawing/2014/main" id="{1A8B6595-36C7-EC4C-BF50-BFE90D32C7A8}"/>
              </a:ext>
            </a:extLst>
          </p:cNvPr>
          <p:cNvSpPr/>
          <p:nvPr/>
        </p:nvSpPr>
        <p:spPr>
          <a:xfrm>
            <a:off x="3726180" y="3027506"/>
            <a:ext cx="228600" cy="3000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9908E445-66B0-394F-A91D-951D5F72A920}"/>
              </a:ext>
            </a:extLst>
          </p:cNvPr>
          <p:cNvCxnSpPr/>
          <p:nvPr/>
        </p:nvCxnSpPr>
        <p:spPr>
          <a:xfrm>
            <a:off x="3954780" y="3304886"/>
            <a:ext cx="232410" cy="18424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33B856-EF3D-7E43-B754-DA540CEC2DE8}"/>
              </a:ext>
            </a:extLst>
          </p:cNvPr>
          <p:cNvSpPr txBox="1"/>
          <p:nvPr/>
        </p:nvSpPr>
        <p:spPr>
          <a:xfrm>
            <a:off x="4159931" y="3391954"/>
            <a:ext cx="11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임시변수</a:t>
            </a:r>
          </a:p>
        </p:txBody>
      </p:sp>
    </p:spTree>
    <p:extLst>
      <p:ext uri="{BB962C8B-B14F-4D97-AF65-F5344CB8AC3E}">
        <p14:creationId xmlns:p14="http://schemas.microsoft.com/office/powerpoint/2010/main" val="309029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C20D8-8926-AB4D-8FE5-8BFD1E8F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77"/>
            <a:ext cx="8878824" cy="666560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함수</a:t>
            </a:r>
            <a:r>
              <a:rPr kumimoji="1" lang="ko-KR" altLang="en-US" sz="3500" dirty="0"/>
              <a:t> 안에서 함수 밖의 변수를 변경하는 방법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E538F-33A0-2C41-AECC-168A8EE5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74140"/>
            <a:ext cx="10914888" cy="84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500" dirty="0" err="1"/>
              <a:t>v</a:t>
            </a:r>
            <a:r>
              <a:rPr kumimoji="1" lang="en-US" altLang="ko-Kore-KR" sz="2500" dirty="0" err="1"/>
              <a:t>artest</a:t>
            </a:r>
            <a:r>
              <a:rPr kumimoji="1" lang="ko-KR" altLang="en-US" sz="2500" dirty="0"/>
              <a:t>라는 함수를 사용해서 함수 밖의 변수 </a:t>
            </a:r>
            <a:r>
              <a:rPr kumimoji="1" lang="en-US" altLang="ko-KR" sz="2500" dirty="0"/>
              <a:t>a</a:t>
            </a:r>
            <a:r>
              <a:rPr kumimoji="1" lang="ko-KR" altLang="en-US" sz="2500" dirty="0" err="1"/>
              <a:t>를</a:t>
            </a:r>
            <a:r>
              <a:rPr kumimoji="1" lang="ko-KR" altLang="en-US" sz="2500" dirty="0"/>
              <a:t> </a:t>
            </a:r>
            <a:r>
              <a:rPr kumimoji="1" lang="en-US" altLang="ko-KR" sz="2500" dirty="0"/>
              <a:t>1</a:t>
            </a:r>
            <a:r>
              <a:rPr kumimoji="1" lang="ko-KR" altLang="en-US" sz="2500" dirty="0"/>
              <a:t>만큼 증가시킬 수 있는 방법  </a:t>
            </a:r>
            <a:endParaRPr kumimoji="1" lang="ko-Kore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A4544-0CA2-1143-9780-961CFDE77730}"/>
              </a:ext>
            </a:extLst>
          </p:cNvPr>
          <p:cNvSpPr txBox="1"/>
          <p:nvPr/>
        </p:nvSpPr>
        <p:spPr>
          <a:xfrm>
            <a:off x="76708" y="1284785"/>
            <a:ext cx="210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사용하기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FEC91A-51B0-6C41-95CB-FD544A5E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80"/>
          <a:stretch/>
        </p:blipFill>
        <p:spPr>
          <a:xfrm>
            <a:off x="76708" y="1691701"/>
            <a:ext cx="3309112" cy="3013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AF7E3-3C76-6F4C-8402-E69160CFD462}"/>
              </a:ext>
            </a:extLst>
          </p:cNvPr>
          <p:cNvSpPr txBox="1"/>
          <p:nvPr/>
        </p:nvSpPr>
        <p:spPr>
          <a:xfrm>
            <a:off x="1877568" y="3981201"/>
            <a:ext cx="3169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Vartest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함수는 입력으로 들어온 값에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더한값을</a:t>
            </a:r>
            <a:r>
              <a:rPr kumimoji="1" lang="ko-KR" altLang="en-US" dirty="0"/>
              <a:t> 돌려준다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a=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vartest</a:t>
            </a:r>
            <a:r>
              <a:rPr kumimoji="1" lang="en-US" altLang="ko-KR" dirty="0"/>
              <a:t>(a)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대입하면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vartest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ko-KR" altLang="en-US" dirty="0" err="1"/>
              <a:t>결괏값으로</a:t>
            </a:r>
            <a:r>
              <a:rPr kumimoji="1" lang="ko-KR" altLang="en-US" dirty="0"/>
              <a:t> 바뀐다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여기에서도 물론 </a:t>
            </a:r>
            <a:r>
              <a:rPr kumimoji="1" lang="en-US" altLang="ko-KR" dirty="0" err="1"/>
              <a:t>vartest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 안의 </a:t>
            </a:r>
            <a:r>
              <a:rPr kumimoji="1" lang="en-US" altLang="ko-KR" dirty="0"/>
              <a:t>a</a:t>
            </a:r>
            <a:r>
              <a:rPr kumimoji="1" lang="ko-KR" altLang="en-US" dirty="0"/>
              <a:t> 매개변수는 함수 밖의 </a:t>
            </a:r>
            <a:r>
              <a:rPr kumimoji="1" lang="en-US" altLang="ko-KR" dirty="0"/>
              <a:t>a </a:t>
            </a:r>
            <a:r>
              <a:rPr kumimoji="1" lang="ko-KR" altLang="en-US" dirty="0"/>
              <a:t>매개변수는 함수 밖의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와는 다름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5A8ADF7-FF03-2645-9948-77BEE3F16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5215382" y="1626665"/>
            <a:ext cx="3663442" cy="3049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0309F5-68BB-EC4F-A328-851D53D78290}"/>
              </a:ext>
            </a:extLst>
          </p:cNvPr>
          <p:cNvSpPr txBox="1"/>
          <p:nvPr/>
        </p:nvSpPr>
        <p:spPr>
          <a:xfrm>
            <a:off x="5047488" y="1257333"/>
            <a:ext cx="275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</a:t>
            </a:r>
            <a:r>
              <a:rPr kumimoji="1" lang="ko-KR" altLang="en-US" dirty="0"/>
              <a:t>명령어 사용하기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E549D-A4A8-5B44-9C2B-9CE746C2774B}"/>
              </a:ext>
            </a:extLst>
          </p:cNvPr>
          <p:cNvSpPr txBox="1"/>
          <p:nvPr/>
        </p:nvSpPr>
        <p:spPr>
          <a:xfrm>
            <a:off x="6955663" y="4876800"/>
            <a:ext cx="2401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vartest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함수</a:t>
            </a:r>
            <a:r>
              <a:rPr kumimoji="1" lang="ko-KR" altLang="en-US" dirty="0"/>
              <a:t> 안의 </a:t>
            </a:r>
            <a:r>
              <a:rPr kumimoji="1" lang="en-US" altLang="ko-KR" dirty="0"/>
              <a:t>global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/>
              <a:t> 문장은 함수 안에서 함수 밖의 </a:t>
            </a:r>
            <a:r>
              <a:rPr kumimoji="1" lang="en-US" altLang="ko-KR" dirty="0"/>
              <a:t>a </a:t>
            </a:r>
            <a:r>
              <a:rPr kumimoji="1" lang="ko-KR" altLang="en-US" dirty="0"/>
              <a:t>변수를 직접 사용하겠다는 뜻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893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923D07-A1BB-FC4D-BD4E-EAA64BFB5993}"/>
              </a:ext>
            </a:extLst>
          </p:cNvPr>
          <p:cNvSpPr txBox="1"/>
          <p:nvPr/>
        </p:nvSpPr>
        <p:spPr>
          <a:xfrm>
            <a:off x="659892" y="589004"/>
            <a:ext cx="184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lambda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람다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C6B5E-8BAC-3440-B300-215326BB2F6B}"/>
              </a:ext>
            </a:extLst>
          </p:cNvPr>
          <p:cNvSpPr txBox="1"/>
          <p:nvPr/>
        </p:nvSpPr>
        <p:spPr>
          <a:xfrm>
            <a:off x="659892" y="1194816"/>
            <a:ext cx="3997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함수를</a:t>
            </a:r>
            <a:r>
              <a:rPr kumimoji="1" lang="ko-KR" altLang="en-US" dirty="0"/>
              <a:t> 생성할 때 사용하는 </a:t>
            </a:r>
            <a:r>
              <a:rPr kumimoji="1" lang="ko-KR" altLang="en-US" dirty="0" err="1"/>
              <a:t>예약어</a:t>
            </a:r>
            <a:r>
              <a:rPr kumimoji="1" lang="ko-KR" altLang="en-US" dirty="0"/>
              <a:t> </a:t>
            </a:r>
            <a:r>
              <a:rPr kumimoji="1" lang="en-US" altLang="ko-KR" dirty="0"/>
              <a:t>def</a:t>
            </a:r>
            <a:r>
              <a:rPr kumimoji="1" lang="ko-KR" altLang="en-US" dirty="0"/>
              <a:t>와 동일한 역할</a:t>
            </a:r>
            <a:endParaRPr kumimoji="1" lang="en-US" altLang="ko-KR" dirty="0"/>
          </a:p>
          <a:p>
            <a:r>
              <a:rPr kumimoji="1" lang="ko-KR" altLang="en-US" dirty="0"/>
              <a:t>함수를 한 줄로 간결하게 만들 때 사용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A3EAFC-403F-7141-853D-F658D26C1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567"/>
          <a:stretch/>
        </p:blipFill>
        <p:spPr>
          <a:xfrm>
            <a:off x="659892" y="2366772"/>
            <a:ext cx="4171188" cy="190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92FB5-6CA7-D446-B708-D8C5CE058ECF}"/>
              </a:ext>
            </a:extLst>
          </p:cNvPr>
          <p:cNvSpPr txBox="1"/>
          <p:nvPr/>
        </p:nvSpPr>
        <p:spPr>
          <a:xfrm>
            <a:off x="647700" y="4620970"/>
            <a:ext cx="349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add</a:t>
            </a:r>
            <a:r>
              <a:rPr kumimoji="1" lang="ko-KR" altLang="en-US" dirty="0"/>
              <a:t>는 두 개의 인수를 받아 서로 더한 값을 돌려주는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 함수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C4068D-2E55-0942-A87C-876A47439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425"/>
          <a:stretch/>
        </p:blipFill>
        <p:spPr>
          <a:xfrm>
            <a:off x="5849876" y="2295905"/>
            <a:ext cx="3684268" cy="20467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96F47B-9643-4F45-8BEF-980C1DA61049}"/>
              </a:ext>
            </a:extLst>
          </p:cNvPr>
          <p:cNvSpPr txBox="1"/>
          <p:nvPr/>
        </p:nvSpPr>
        <p:spPr>
          <a:xfrm>
            <a:off x="5849876" y="463336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Lambda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예약어로</a:t>
            </a:r>
            <a:r>
              <a:rPr kumimoji="1" lang="ko-KR" altLang="en-US" dirty="0"/>
              <a:t> 만든 함수는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 명령어가 없어도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돌려줌</a:t>
            </a:r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96CCBA-D49D-6A40-A8A6-FF4E2D7F590E}"/>
              </a:ext>
            </a:extLst>
          </p:cNvPr>
          <p:cNvSpPr/>
          <p:nvPr/>
        </p:nvSpPr>
        <p:spPr>
          <a:xfrm>
            <a:off x="6343650" y="2366772"/>
            <a:ext cx="2114550" cy="862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28BFEF-7CCB-BB43-940A-5291FA091DC6}"/>
              </a:ext>
            </a:extLst>
          </p:cNvPr>
          <p:cNvSpPr/>
          <p:nvPr/>
        </p:nvSpPr>
        <p:spPr>
          <a:xfrm>
            <a:off x="1271588" y="2628900"/>
            <a:ext cx="31146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DC5E9-69BF-8142-B15E-45F0E3C4FB59}"/>
              </a:ext>
            </a:extLst>
          </p:cNvPr>
          <p:cNvSpPr txBox="1"/>
          <p:nvPr/>
        </p:nvSpPr>
        <p:spPr>
          <a:xfrm>
            <a:off x="5078445" y="2482402"/>
            <a:ext cx="7286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>
                <a:solidFill>
                  <a:srgbClr val="FF0000"/>
                </a:solidFill>
              </a:rPr>
              <a:t>=</a:t>
            </a:r>
            <a:endParaRPr kumimoji="1" lang="ko-Kore-KR" alt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0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34B34-28E1-AB45-B1A6-70FF99BB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6281928" cy="1087036"/>
          </a:xfrm>
        </p:spPr>
        <p:txBody>
          <a:bodyPr>
            <a:normAutofit/>
          </a:bodyPr>
          <a:lstStyle/>
          <a:p>
            <a:r>
              <a:rPr kumimoji="1" lang="en-US" altLang="ko-KR" sz="4500" dirty="0"/>
              <a:t>04-2</a:t>
            </a:r>
            <a:r>
              <a:rPr kumimoji="1" lang="ko-KR" altLang="en-US" sz="4500" dirty="0"/>
              <a:t> 사용자 입력과 출력</a:t>
            </a:r>
            <a:endParaRPr kumimoji="1" lang="ko-Kore-KR" altLang="en-US" sz="4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A3024-DBF7-444D-AA32-D00815A24C49}"/>
              </a:ext>
            </a:extLst>
          </p:cNvPr>
          <p:cNvSpPr txBox="1"/>
          <p:nvPr/>
        </p:nvSpPr>
        <p:spPr>
          <a:xfrm>
            <a:off x="0" y="995372"/>
            <a:ext cx="1865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i</a:t>
            </a:r>
            <a:r>
              <a:rPr kumimoji="1" lang="en-US" altLang="ko-Kore-KR" sz="3000" dirty="0"/>
              <a:t>nput</a:t>
            </a:r>
            <a:r>
              <a:rPr kumimoji="1" lang="ko-KR" altLang="en-US" sz="3000" dirty="0"/>
              <a:t> 사용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15BB9-7BAA-B541-9E3E-32D71FA626AB}"/>
              </a:ext>
            </a:extLst>
          </p:cNvPr>
          <p:cNvSpPr txBox="1"/>
          <p:nvPr/>
        </p:nvSpPr>
        <p:spPr>
          <a:xfrm>
            <a:off x="92837" y="4006571"/>
            <a:ext cx="441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</a:t>
            </a:r>
            <a:r>
              <a:rPr kumimoji="1" lang="en-US" altLang="ko-Kore-KR" dirty="0"/>
              <a:t>nput</a:t>
            </a:r>
            <a:r>
              <a:rPr kumimoji="1" lang="ko-KR" altLang="en-US" dirty="0"/>
              <a:t>은 입력되는 모든 것을 문자열로 취급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1BEF6E-AD1B-544C-9C09-DFD7FE9FC755}"/>
              </a:ext>
            </a:extLst>
          </p:cNvPr>
          <p:cNvSpPr txBox="1"/>
          <p:nvPr/>
        </p:nvSpPr>
        <p:spPr>
          <a:xfrm>
            <a:off x="134112" y="4375903"/>
            <a:ext cx="6281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000" dirty="0"/>
              <a:t>프롬프트를</a:t>
            </a:r>
            <a:r>
              <a:rPr kumimoji="1" lang="ko-KR" altLang="en-US" sz="3000" dirty="0"/>
              <a:t> 띄워서 사용자 입력 받기</a:t>
            </a:r>
            <a:endParaRPr kumimoji="1" lang="ko-Kore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4FE43-F0A8-ED4F-A215-F5EFF0E8F669}"/>
              </a:ext>
            </a:extLst>
          </p:cNvPr>
          <p:cNvSpPr txBox="1"/>
          <p:nvPr/>
        </p:nvSpPr>
        <p:spPr>
          <a:xfrm>
            <a:off x="134112" y="6298849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i</a:t>
            </a:r>
            <a:r>
              <a:rPr kumimoji="1" lang="en-US" altLang="ko-Kore-KR" dirty="0"/>
              <a:t>nput</a:t>
            </a:r>
            <a:r>
              <a:rPr kumimoji="1" lang="en-US" altLang="ko-KR" dirty="0"/>
              <a:t>()</a:t>
            </a:r>
            <a:r>
              <a:rPr kumimoji="1" lang="ko-KR" altLang="en-US" dirty="0"/>
              <a:t> 의 괄호 안에 질문을 입력하여 프롬프트를 띄움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840D7CE-4C26-A54A-B237-E81EB768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" y="5023825"/>
            <a:ext cx="7289800" cy="11811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AEEF20-7F8B-8943-AF18-56664FAEC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" y="1500522"/>
            <a:ext cx="609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6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6DF6E-A2FA-9C47-B8E5-A8FA45CE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ko-Kore-KR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</a:t>
            </a:r>
            <a:r>
              <a:rPr kumimoji="1" lang="en-US" altLang="ko-KR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4-1 </a:t>
            </a:r>
            <a:r>
              <a:rPr kumimoji="1" lang="ko-KR" alt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함수</a:t>
            </a:r>
            <a:endParaRPr kumimoji="1" lang="en-US" altLang="en-US" sz="4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56A9F9-64D1-7E4F-A98A-41AFE167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425" y="2374921"/>
            <a:ext cx="6367271" cy="26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93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E16C9-ED95-044A-82AE-C6263495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361"/>
            <a:ext cx="2831592" cy="64935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ko-Kore-KR" sz="4500" dirty="0"/>
              <a:t>print </a:t>
            </a:r>
            <a:r>
              <a:rPr kumimoji="1" lang="ko-Kore-KR" altLang="en-US" sz="4500" dirty="0"/>
              <a:t>자세히</a:t>
            </a:r>
            <a:r>
              <a:rPr kumimoji="1" lang="ko-KR" altLang="en-US" sz="4500" dirty="0"/>
              <a:t> 알기</a:t>
            </a:r>
            <a:endParaRPr kumimoji="1" lang="ko-Kore-KR" altLang="en-US" sz="4500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1D689-D157-F74D-9606-FD0A46494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80"/>
          <a:stretch/>
        </p:blipFill>
        <p:spPr>
          <a:xfrm>
            <a:off x="93662" y="2171924"/>
            <a:ext cx="4528179" cy="1427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F709A-B02E-6C43-8F5C-94EE868A8205}"/>
              </a:ext>
            </a:extLst>
          </p:cNvPr>
          <p:cNvSpPr txBox="1"/>
          <p:nvPr/>
        </p:nvSpPr>
        <p:spPr>
          <a:xfrm>
            <a:off x="4160" y="1556873"/>
            <a:ext cx="620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큰 따옴표</a:t>
            </a:r>
            <a:r>
              <a:rPr kumimoji="1" lang="en-US" altLang="ko-KR" dirty="0"/>
              <a:t>(“”)</a:t>
            </a:r>
            <a:r>
              <a:rPr kumimoji="1" lang="ko-KR" altLang="en-US" dirty="0"/>
              <a:t>로 둘러싸인 문자열은 </a:t>
            </a:r>
            <a:r>
              <a:rPr kumimoji="1" lang="en-US" altLang="ko-KR" dirty="0"/>
              <a:t>+</a:t>
            </a:r>
            <a:r>
              <a:rPr kumimoji="1" lang="ko-KR" altLang="en-US" dirty="0"/>
              <a:t>연산과 동일하다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BC88E-D188-5646-AABE-682A74D02C28}"/>
              </a:ext>
            </a:extLst>
          </p:cNvPr>
          <p:cNvSpPr txBox="1"/>
          <p:nvPr/>
        </p:nvSpPr>
        <p:spPr>
          <a:xfrm>
            <a:off x="93662" y="4154117"/>
            <a:ext cx="379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 </a:t>
            </a:r>
            <a:r>
              <a:rPr kumimoji="1" lang="ko-Kore-KR" altLang="en-US" dirty="0"/>
              <a:t>문자열</a:t>
            </a:r>
            <a:r>
              <a:rPr kumimoji="1" lang="ko-KR" altLang="en-US" dirty="0"/>
              <a:t> 띄어쓰기는 콤마로 한다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BCA64C-359E-D44B-A7D6-1CEB1718E7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0795" b="81056"/>
          <a:stretch/>
        </p:blipFill>
        <p:spPr>
          <a:xfrm>
            <a:off x="118047" y="4686076"/>
            <a:ext cx="5185474" cy="1080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65346F-55C1-0B4F-B5F2-60C4AA5068F9}"/>
              </a:ext>
            </a:extLst>
          </p:cNvPr>
          <p:cNvSpPr txBox="1"/>
          <p:nvPr/>
        </p:nvSpPr>
        <p:spPr>
          <a:xfrm>
            <a:off x="7705344" y="2051301"/>
            <a:ext cx="291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 </a:t>
            </a:r>
            <a:r>
              <a:rPr kumimoji="1" lang="ko-Kore-KR" altLang="en-US" dirty="0"/>
              <a:t>한</a:t>
            </a:r>
            <a:r>
              <a:rPr kumimoji="1" lang="ko-KR" altLang="en-US" dirty="0"/>
              <a:t> 줄에 </a:t>
            </a:r>
            <a:r>
              <a:rPr kumimoji="1" lang="ko-KR" altLang="en-US" dirty="0" err="1"/>
              <a:t>결괏값</a:t>
            </a:r>
            <a:r>
              <a:rPr kumimoji="1" lang="ko-KR" altLang="en-US" dirty="0"/>
              <a:t> 출력하기</a:t>
            </a:r>
            <a:endParaRPr kumimoji="1" lang="ko-Kore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BFE6AD5-EB12-0B4B-9F72-CE4C0CD6F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15" r="41624"/>
          <a:stretch/>
        </p:blipFill>
        <p:spPr>
          <a:xfrm>
            <a:off x="7705344" y="2525693"/>
            <a:ext cx="3015298" cy="1628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2EE7EE-ABCE-234D-8703-044B222091EB}"/>
              </a:ext>
            </a:extLst>
          </p:cNvPr>
          <p:cNvSpPr txBox="1"/>
          <p:nvPr/>
        </p:nvSpPr>
        <p:spPr>
          <a:xfrm>
            <a:off x="7587297" y="4364237"/>
            <a:ext cx="4486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한 줄에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계속 이어서 출력하려면 매개변수 </a:t>
            </a:r>
            <a:r>
              <a:rPr kumimoji="1" lang="en-US" altLang="ko-KR" dirty="0"/>
              <a:t>end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끝 문자를 </a:t>
            </a:r>
            <a:r>
              <a:rPr kumimoji="1" lang="ko-KR" altLang="en-US" dirty="0" err="1"/>
              <a:t>지정해야함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196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56991E-8666-5B4F-8EE5-B63132CD234B}"/>
              </a:ext>
            </a:extLst>
          </p:cNvPr>
          <p:cNvSpPr txBox="1"/>
          <p:nvPr/>
        </p:nvSpPr>
        <p:spPr>
          <a:xfrm>
            <a:off x="-33274" y="677102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파일을</a:t>
            </a:r>
            <a:r>
              <a:rPr kumimoji="1" lang="ko-KR" altLang="en-US" dirty="0"/>
              <a:t> 쓰기 모드로 열어 </a:t>
            </a:r>
            <a:r>
              <a:rPr kumimoji="1" lang="ko-KR" altLang="en-US" dirty="0" err="1"/>
              <a:t>출력값</a:t>
            </a:r>
            <a:r>
              <a:rPr kumimoji="1" lang="ko-KR" altLang="en-US" dirty="0"/>
              <a:t> 적기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B7A2C8-06CF-4C4A-97F8-90BA81C6B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95"/>
          <a:stretch/>
        </p:blipFill>
        <p:spPr>
          <a:xfrm>
            <a:off x="-33274" y="1073899"/>
            <a:ext cx="6261100" cy="28289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AF07ED1-52CD-954D-BCF0-A6C8F2794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82"/>
          <a:stretch/>
        </p:blipFill>
        <p:spPr>
          <a:xfrm>
            <a:off x="0" y="4877323"/>
            <a:ext cx="6261100" cy="1483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E11E8-1D7E-9C48-8F06-88E29CE655FE}"/>
              </a:ext>
            </a:extLst>
          </p:cNvPr>
          <p:cNvSpPr txBox="1"/>
          <p:nvPr/>
        </p:nvSpPr>
        <p:spPr>
          <a:xfrm>
            <a:off x="-33274" y="1012470"/>
            <a:ext cx="503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&lt;</a:t>
            </a:r>
            <a:r>
              <a:rPr kumimoji="1" lang="ko-KR" altLang="en-US" dirty="0">
                <a:solidFill>
                  <a:srgbClr val="FF0000"/>
                </a:solidFill>
              </a:rPr>
              <a:t>모니터 화면 대신 파일에 </a:t>
            </a:r>
            <a:r>
              <a:rPr kumimoji="1" lang="ko-KR" altLang="en-US" dirty="0" err="1">
                <a:solidFill>
                  <a:srgbClr val="FF0000"/>
                </a:solidFill>
              </a:rPr>
              <a:t>결괏값을</a:t>
            </a:r>
            <a:r>
              <a:rPr kumimoji="1" lang="ko-KR" altLang="en-US" dirty="0">
                <a:solidFill>
                  <a:srgbClr val="FF0000"/>
                </a:solidFill>
              </a:rPr>
              <a:t> 적는 방법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66868-056A-5048-95DB-CCE929C20BB5}"/>
              </a:ext>
            </a:extLst>
          </p:cNvPr>
          <p:cNvSpPr txBox="1"/>
          <p:nvPr/>
        </p:nvSpPr>
        <p:spPr>
          <a:xfrm>
            <a:off x="198374" y="4692657"/>
            <a:ext cx="343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&lt;</a:t>
            </a:r>
            <a:r>
              <a:rPr kumimoji="1" lang="ko-KR" altLang="en-US" dirty="0">
                <a:solidFill>
                  <a:srgbClr val="FF0000"/>
                </a:solidFill>
              </a:rPr>
              <a:t> 모니터 화면에 출력하는 방법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</a:p>
          <a:p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CBEFB-F6C3-E041-B2F5-8440BD47D8EA}"/>
              </a:ext>
            </a:extLst>
          </p:cNvPr>
          <p:cNvSpPr txBox="1"/>
          <p:nvPr/>
        </p:nvSpPr>
        <p:spPr>
          <a:xfrm>
            <a:off x="4998720" y="1766629"/>
            <a:ext cx="1514475" cy="375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절대 주소</a:t>
            </a:r>
            <a:endParaRPr kumimoji="1" lang="ko-Kore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534CC62-9C4F-F142-8EA8-B7A234CBA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26" y="3054873"/>
            <a:ext cx="1524000" cy="3644900"/>
          </a:xfrm>
          <a:prstGeom prst="rect">
            <a:avLst/>
          </a:prstGeom>
        </p:spPr>
      </p:pic>
      <p:pic>
        <p:nvPicPr>
          <p:cNvPr id="16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96A2D64F-6217-3F4B-956C-4BE04A4A3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58502" y="2203619"/>
            <a:ext cx="6433498" cy="1530476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D4BAD8FB-F412-CE44-AD33-7940169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274" y="-9527"/>
            <a:ext cx="4416552" cy="769811"/>
          </a:xfrm>
        </p:spPr>
        <p:txBody>
          <a:bodyPr>
            <a:normAutofit/>
          </a:bodyPr>
          <a:lstStyle/>
          <a:p>
            <a:r>
              <a:rPr kumimoji="1" lang="en-US" altLang="ko-Kore-KR" sz="3500" dirty="0"/>
              <a:t>0</a:t>
            </a:r>
            <a:r>
              <a:rPr kumimoji="1" lang="en-US" altLang="ko-KR" sz="3500" dirty="0"/>
              <a:t>4-3</a:t>
            </a:r>
            <a:r>
              <a:rPr kumimoji="1" lang="ko-KR" altLang="en-US" sz="3500" dirty="0"/>
              <a:t>장 파일 읽고 쓰기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81608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F29FA-F20F-D443-B360-86839C7A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80"/>
            <a:ext cx="10378440" cy="922592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프로그램</a:t>
            </a:r>
            <a:r>
              <a:rPr kumimoji="1" lang="ko-KR" altLang="en-US" sz="3500" dirty="0"/>
              <a:t> 외부에 저장된 파일을 읽는 여러 가지 방법</a:t>
            </a:r>
            <a:endParaRPr kumimoji="1" lang="ko-Kore-KR" altLang="en-US" sz="3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9129D-BED1-C24F-8CC6-40C9A6B422F5}"/>
              </a:ext>
            </a:extLst>
          </p:cNvPr>
          <p:cNvSpPr txBox="1"/>
          <p:nvPr/>
        </p:nvSpPr>
        <p:spPr>
          <a:xfrm>
            <a:off x="12192" y="731777"/>
            <a:ext cx="509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/>
              <a:t>1.</a:t>
            </a:r>
            <a:r>
              <a:rPr kumimoji="1" lang="ko-KR" altLang="en-US" sz="2800" dirty="0"/>
              <a:t> </a:t>
            </a:r>
            <a:r>
              <a:rPr kumimoji="1" lang="en-US" altLang="ko-Kore-KR" sz="2800" dirty="0" err="1"/>
              <a:t>readline</a:t>
            </a:r>
            <a:r>
              <a:rPr kumimoji="1" lang="ko-KR" altLang="en-US" sz="2800" dirty="0"/>
              <a:t> 함수 이용하기</a:t>
            </a:r>
            <a:endParaRPr kumimoji="1" lang="ko-Kore-KR" altLang="en-US" sz="28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A45486-6911-8F49-BB51-F146FE54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433513"/>
            <a:ext cx="3996070" cy="209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A77C5-9E4A-4B49-9046-32DD90E49035}"/>
              </a:ext>
            </a:extLst>
          </p:cNvPr>
          <p:cNvSpPr txBox="1"/>
          <p:nvPr/>
        </p:nvSpPr>
        <p:spPr>
          <a:xfrm>
            <a:off x="4645152" y="1742599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while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True: </a:t>
            </a:r>
            <a:r>
              <a:rPr kumimoji="1" lang="ko-KR" altLang="en-US" dirty="0"/>
              <a:t>무한 루프 안에서 </a:t>
            </a:r>
            <a:r>
              <a:rPr kumimoji="1" lang="en-US" altLang="ko-KR" dirty="0" err="1"/>
              <a:t>f.readline</a:t>
            </a:r>
            <a:r>
              <a:rPr kumimoji="1" lang="en-US" altLang="ko-KR" dirty="0"/>
              <a:t>()</a:t>
            </a:r>
            <a:r>
              <a:rPr kumimoji="1" lang="ko-KR" altLang="en-US" dirty="0"/>
              <a:t>을 사용해 파일을 계속해서 한 줄씩 읽어 들임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더이상 읽을 줄이 없으면 </a:t>
            </a:r>
            <a:r>
              <a:rPr kumimoji="1" lang="en-US" altLang="ko-KR" dirty="0"/>
              <a:t>break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수행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6F205-6C00-A14C-8E63-8D8F7309AAFD}"/>
              </a:ext>
            </a:extLst>
          </p:cNvPr>
          <p:cNvSpPr txBox="1"/>
          <p:nvPr/>
        </p:nvSpPr>
        <p:spPr>
          <a:xfrm>
            <a:off x="48768" y="1291924"/>
            <a:ext cx="364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&lt;</a:t>
            </a:r>
            <a:r>
              <a:rPr kumimoji="1" lang="ko-Kore-KR" altLang="en-US" dirty="0">
                <a:solidFill>
                  <a:srgbClr val="FF0000"/>
                </a:solidFill>
              </a:rPr>
              <a:t>사용자의</a:t>
            </a:r>
            <a:r>
              <a:rPr kumimoji="1" lang="ko-KR" altLang="en-US" dirty="0">
                <a:solidFill>
                  <a:srgbClr val="FF0000"/>
                </a:solidFill>
              </a:rPr>
              <a:t> 입력을 받아 내용 출력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6FD435A-0D9F-CA41-A699-CC57F1799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489"/>
          <a:stretch/>
        </p:blipFill>
        <p:spPr>
          <a:xfrm>
            <a:off x="200025" y="4103942"/>
            <a:ext cx="3996070" cy="1968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532648-17F9-C146-B8B7-69B2B352D774}"/>
              </a:ext>
            </a:extLst>
          </p:cNvPr>
          <p:cNvSpPr txBox="1"/>
          <p:nvPr/>
        </p:nvSpPr>
        <p:spPr>
          <a:xfrm>
            <a:off x="97536" y="3855268"/>
            <a:ext cx="265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&lt;</a:t>
            </a:r>
            <a:r>
              <a:rPr kumimoji="1" lang="ko-Kore-KR" altLang="en-US" dirty="0">
                <a:solidFill>
                  <a:srgbClr val="FF0000"/>
                </a:solidFill>
              </a:rPr>
              <a:t>파일을</a:t>
            </a:r>
            <a:r>
              <a:rPr kumimoji="1" lang="ko-KR" altLang="en-US" dirty="0">
                <a:solidFill>
                  <a:srgbClr val="FF0000"/>
                </a:solidFill>
              </a:rPr>
              <a:t> 읽어서 출력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67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13498-4265-A246-BCCD-E1C06BE6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67656" cy="739712"/>
          </a:xfrm>
        </p:spPr>
        <p:txBody>
          <a:bodyPr>
            <a:normAutofit fontScale="90000"/>
          </a:bodyPr>
          <a:lstStyle/>
          <a:p>
            <a:r>
              <a:rPr kumimoji="1" lang="en-US" altLang="ko-KR" sz="3500" dirty="0"/>
              <a:t>2.</a:t>
            </a:r>
            <a:r>
              <a:rPr kumimoji="1" lang="ko-KR" altLang="en-US" sz="3500" dirty="0"/>
              <a:t> </a:t>
            </a:r>
            <a:r>
              <a:rPr kumimoji="1" lang="en-US" altLang="ko-Kore-KR" sz="3500" dirty="0" err="1"/>
              <a:t>readlines</a:t>
            </a:r>
            <a:r>
              <a:rPr kumimoji="1" lang="ko-KR" altLang="en-US" sz="3500" dirty="0"/>
              <a:t> </a:t>
            </a:r>
            <a:r>
              <a:rPr kumimoji="1" lang="ko-Kore-KR" altLang="en-US" sz="3500" dirty="0"/>
              <a:t>함수</a:t>
            </a:r>
            <a:r>
              <a:rPr kumimoji="1" lang="ko-KR" altLang="en-US" sz="3500" dirty="0"/>
              <a:t> 사용하기</a:t>
            </a:r>
            <a:endParaRPr kumimoji="1" lang="ko-Kore-KR" altLang="en-US" sz="35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ECB80AA-65EA-4A4C-A296-A1F770555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9712"/>
            <a:ext cx="5702300" cy="2413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66A51-F92B-B24A-BAC5-B4F10DBF7E2D}"/>
              </a:ext>
            </a:extLst>
          </p:cNvPr>
          <p:cNvSpPr txBox="1"/>
          <p:nvPr/>
        </p:nvSpPr>
        <p:spPr>
          <a:xfrm>
            <a:off x="6217920" y="1604836"/>
            <a:ext cx="458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readlines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함수는</a:t>
            </a:r>
            <a:r>
              <a:rPr kumimoji="1" lang="ko-KR" altLang="en-US" dirty="0"/>
              <a:t> 파일의 모든 줄을 읽어서 각각의 줄을 요소로 갖는 리스트로 돌려줌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ACED3-52EF-6348-9195-2AD2FDBC4DC2}"/>
              </a:ext>
            </a:extLst>
          </p:cNvPr>
          <p:cNvSpPr txBox="1"/>
          <p:nvPr/>
        </p:nvSpPr>
        <p:spPr>
          <a:xfrm>
            <a:off x="6217920" y="2481997"/>
            <a:ext cx="520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lines</a:t>
            </a:r>
            <a:r>
              <a:rPr kumimoji="1" lang="ko-KR" altLang="en-US" dirty="0"/>
              <a:t>는 리스트</a:t>
            </a:r>
            <a:r>
              <a:rPr kumimoji="1" lang="en-US" altLang="ko-KR" dirty="0"/>
              <a:t>[“1 </a:t>
            </a:r>
            <a:r>
              <a:rPr kumimoji="1" lang="ko-KR" altLang="en-US" dirty="0"/>
              <a:t>번째 줄입니다</a:t>
            </a:r>
            <a:r>
              <a:rPr kumimoji="1" lang="en-US" altLang="ko-KR" dirty="0"/>
              <a:t>.\n”,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“2</a:t>
            </a:r>
            <a:r>
              <a:rPr kumimoji="1" lang="ko-KR" altLang="en-US" dirty="0"/>
              <a:t> 번째 줄입니다</a:t>
            </a:r>
            <a:r>
              <a:rPr kumimoji="1" lang="en-US" altLang="ko-KR" dirty="0"/>
              <a:t>.\n”, … , “10 </a:t>
            </a:r>
            <a:r>
              <a:rPr kumimoji="1" lang="ko-KR" altLang="en-US" dirty="0"/>
              <a:t>번째 줄입니다</a:t>
            </a:r>
            <a:r>
              <a:rPr kumimoji="1" lang="en-US" altLang="ko-KR" dirty="0"/>
              <a:t>.\n”]</a:t>
            </a:r>
            <a:r>
              <a:rPr kumimoji="1" lang="ko-KR" altLang="en-US" dirty="0"/>
              <a:t>가 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2EA8F2-E54A-094D-98EF-05EBBE943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4312"/>
            <a:ext cx="5742148" cy="2093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3A1BCF-686B-7C41-A2FF-1071A82D93B3}"/>
              </a:ext>
            </a:extLst>
          </p:cNvPr>
          <p:cNvSpPr txBox="1"/>
          <p:nvPr/>
        </p:nvSpPr>
        <p:spPr>
          <a:xfrm>
            <a:off x="-97250" y="3429000"/>
            <a:ext cx="5278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500" dirty="0"/>
              <a:t>줄 바꿈</a:t>
            </a:r>
            <a:r>
              <a:rPr kumimoji="1" lang="en-US" altLang="ko-KR" sz="3500" dirty="0"/>
              <a:t>(\n)</a:t>
            </a:r>
            <a:r>
              <a:rPr kumimoji="1" lang="ko-KR" altLang="en-US" sz="3500" dirty="0"/>
              <a:t> 문자 제거하기</a:t>
            </a:r>
            <a:endParaRPr kumimoji="1" lang="ko-Kore-KR" altLang="en-US" sz="3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1D412-E2A5-1C4B-A44D-2E5FB57A3A83}"/>
              </a:ext>
            </a:extLst>
          </p:cNvPr>
          <p:cNvSpPr txBox="1"/>
          <p:nvPr/>
        </p:nvSpPr>
        <p:spPr>
          <a:xfrm>
            <a:off x="6345936" y="4883832"/>
            <a:ext cx="247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strip</a:t>
            </a:r>
            <a:r>
              <a:rPr kumimoji="1" lang="ko-KR" altLang="en-US" dirty="0"/>
              <a:t> 함수를 사용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92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582B4-D59B-E34E-A50A-B6B800FE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" y="170688"/>
            <a:ext cx="4181856" cy="605600"/>
          </a:xfrm>
        </p:spPr>
        <p:txBody>
          <a:bodyPr>
            <a:normAutofit fontScale="90000"/>
          </a:bodyPr>
          <a:lstStyle/>
          <a:p>
            <a:r>
              <a:rPr kumimoji="1" lang="en-US" altLang="ko-KR" sz="3500" dirty="0"/>
              <a:t>3.</a:t>
            </a:r>
            <a:r>
              <a:rPr kumimoji="1" lang="ko-KR" altLang="en-US" sz="3500" dirty="0"/>
              <a:t> </a:t>
            </a:r>
            <a:r>
              <a:rPr kumimoji="1" lang="en-US" altLang="ko-Kore-KR" sz="3500" dirty="0"/>
              <a:t>read </a:t>
            </a:r>
            <a:r>
              <a:rPr kumimoji="1" lang="ko-Kore-KR" altLang="en-US" sz="3500" dirty="0"/>
              <a:t>함수</a:t>
            </a:r>
            <a:r>
              <a:rPr kumimoji="1" lang="ko-KR" altLang="en-US" sz="3500" dirty="0"/>
              <a:t> 사용하기</a:t>
            </a:r>
            <a:endParaRPr kumimoji="1" lang="ko-Kore-KR" altLang="en-US" sz="3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37890C-5C63-7343-8010-F8F5C11C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144" y="1860697"/>
            <a:ext cx="5892800" cy="1981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1FBC4-29CD-DB45-BA6B-EA83B8E82298}"/>
              </a:ext>
            </a:extLst>
          </p:cNvPr>
          <p:cNvSpPr txBox="1"/>
          <p:nvPr/>
        </p:nvSpPr>
        <p:spPr>
          <a:xfrm>
            <a:off x="6839712" y="2389632"/>
            <a:ext cx="33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f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read</a:t>
            </a:r>
            <a:r>
              <a:rPr kumimoji="1" lang="ko-KR" altLang="en-US" dirty="0"/>
              <a:t> </a:t>
            </a:r>
            <a:r>
              <a:rPr kumimoji="1" lang="en-US" altLang="ko-KR" dirty="0"/>
              <a:t>()</a:t>
            </a:r>
            <a:r>
              <a:rPr kumimoji="1" lang="ko-KR" altLang="en-US" dirty="0"/>
              <a:t>는 파일의 내용 전체를 문자열로 돌려줌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예시의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는 파일의 전체 내용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048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0AED2-48B2-F840-B45F-E23AB419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" y="182880"/>
            <a:ext cx="5830824" cy="751904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파일에</a:t>
            </a:r>
            <a:r>
              <a:rPr kumimoji="1" lang="ko-KR" altLang="en-US" sz="3500" dirty="0"/>
              <a:t> 새로운 내용 추가하기</a:t>
            </a:r>
            <a:endParaRPr kumimoji="1" lang="ko-Kore-KR" altLang="en-US" sz="35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0662AB5-82BF-2D40-BD34-90AC6764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4094"/>
          <a:stretch/>
        </p:blipFill>
        <p:spPr>
          <a:xfrm>
            <a:off x="143256" y="1006221"/>
            <a:ext cx="4916424" cy="2781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1D952E-F73A-F64F-BB44-D2D22F12F228}"/>
              </a:ext>
            </a:extLst>
          </p:cNvPr>
          <p:cNvSpPr txBox="1"/>
          <p:nvPr/>
        </p:nvSpPr>
        <p:spPr>
          <a:xfrm>
            <a:off x="5474208" y="1901952"/>
            <a:ext cx="602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추가</a:t>
            </a:r>
            <a:r>
              <a:rPr kumimoji="1" lang="ko-KR" altLang="en-US" dirty="0"/>
              <a:t> 모드로 파일을 열었기 때문에 </a:t>
            </a:r>
            <a:r>
              <a:rPr kumimoji="1" lang="ko-KR" altLang="en-US" dirty="0" err="1"/>
              <a:t>새파일</a:t>
            </a:r>
            <a:r>
              <a:rPr kumimoji="1" lang="en-US" altLang="ko-KR" dirty="0"/>
              <a:t>.txt</a:t>
            </a:r>
            <a:r>
              <a:rPr kumimoji="1" lang="ko-KR" altLang="en-US" dirty="0"/>
              <a:t> 파일이 원래 가지고 있던 내용 바로 다음부터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적기 시작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0264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8784D-4F8C-DD47-A748-4303D42B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46304"/>
            <a:ext cx="4745736" cy="776288"/>
          </a:xfrm>
        </p:spPr>
        <p:txBody>
          <a:bodyPr>
            <a:normAutofit/>
          </a:bodyPr>
          <a:lstStyle/>
          <a:p>
            <a:r>
              <a:rPr kumimoji="1" lang="en-US" altLang="ko-Kore-KR" sz="3500" dirty="0"/>
              <a:t>with</a:t>
            </a:r>
            <a:r>
              <a:rPr kumimoji="1" lang="ko-KR" altLang="en-US" sz="3500" dirty="0"/>
              <a:t>문과 함께 사용하기</a:t>
            </a:r>
            <a:endParaRPr kumimoji="1" lang="ko-Kore-KR" altLang="en-US" sz="35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FFDDCDA-7BB7-B843-9319-C95D1412B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49"/>
          <a:stretch/>
        </p:blipFill>
        <p:spPr>
          <a:xfrm>
            <a:off x="192024" y="1097088"/>
            <a:ext cx="7226300" cy="114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3A246-A8D6-4D49-A875-CC4A1ED328B0}"/>
              </a:ext>
            </a:extLst>
          </p:cNvPr>
          <p:cNvSpPr txBox="1"/>
          <p:nvPr/>
        </p:nvSpPr>
        <p:spPr>
          <a:xfrm>
            <a:off x="7363968" y="1347009"/>
            <a:ext cx="482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with</a:t>
            </a:r>
            <a:r>
              <a:rPr kumimoji="1" lang="ko-KR" altLang="en-US" dirty="0"/>
              <a:t>문을 사용하면 </a:t>
            </a:r>
            <a:r>
              <a:rPr kumimoji="1" lang="en-US" altLang="ko-KR" dirty="0"/>
              <a:t>with</a:t>
            </a:r>
            <a:r>
              <a:rPr kumimoji="1" lang="ko-KR" altLang="en-US" dirty="0"/>
              <a:t> 블록을 벗어나는 순간 열린 파일 객체 </a:t>
            </a:r>
            <a:r>
              <a:rPr kumimoji="1" lang="en-US" altLang="ko-KR" dirty="0"/>
              <a:t>f</a:t>
            </a:r>
            <a:r>
              <a:rPr kumimoji="1" lang="ko-KR" altLang="en-US" dirty="0"/>
              <a:t>가 자동으로 </a:t>
            </a:r>
            <a:r>
              <a:rPr kumimoji="1" lang="en-US" altLang="ko-KR" dirty="0"/>
              <a:t>close</a:t>
            </a:r>
            <a:r>
              <a:rPr kumimoji="1" lang="ko-KR" altLang="en-US" dirty="0"/>
              <a:t>되어 편리함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0173F-47F3-BD44-8C9F-EA9AD7A16C15}"/>
              </a:ext>
            </a:extLst>
          </p:cNvPr>
          <p:cNvSpPr txBox="1"/>
          <p:nvPr/>
        </p:nvSpPr>
        <p:spPr>
          <a:xfrm>
            <a:off x="192024" y="2865120"/>
            <a:ext cx="27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[sys </a:t>
            </a:r>
            <a:r>
              <a:rPr kumimoji="1" lang="ko-KR" altLang="en-US" dirty="0"/>
              <a:t>모듈로 매개변수 주기</a:t>
            </a:r>
            <a:r>
              <a:rPr kumimoji="1" lang="en-US" altLang="ko-KR" dirty="0"/>
              <a:t>]</a:t>
            </a:r>
            <a:endParaRPr kumimoji="1" lang="ko-Kore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1589765-C929-414B-A7BD-1D5EF32A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3475309"/>
            <a:ext cx="3606800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A0A3E1-4371-EB42-9B21-DB582C7AFD5A}"/>
              </a:ext>
            </a:extLst>
          </p:cNvPr>
          <p:cNvSpPr txBox="1"/>
          <p:nvPr/>
        </p:nvSpPr>
        <p:spPr>
          <a:xfrm>
            <a:off x="4059936" y="3475309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type </a:t>
            </a:r>
            <a:r>
              <a:rPr kumimoji="1" lang="ko-Kore-KR" altLang="en-US" dirty="0"/>
              <a:t>명령어는</a:t>
            </a:r>
            <a:r>
              <a:rPr kumimoji="1" lang="ko-KR" altLang="en-US" dirty="0"/>
              <a:t> 바로 뒤 파일 이름을 인수로 받아 내용을 출력해 주는 명령 프롬프트 명령어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D239B-5D90-E547-A8A2-DBF924A4971A}"/>
              </a:ext>
            </a:extLst>
          </p:cNvPr>
          <p:cNvSpPr txBox="1"/>
          <p:nvPr/>
        </p:nvSpPr>
        <p:spPr>
          <a:xfrm>
            <a:off x="4059936" y="4358990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대부분의</a:t>
            </a:r>
            <a:r>
              <a:rPr kumimoji="1" lang="ko-KR" altLang="en-US" dirty="0"/>
              <a:t> 명령 프롬프트 명령어는 </a:t>
            </a:r>
            <a:r>
              <a:rPr kumimoji="1" lang="ko-KR" altLang="en-US" dirty="0" err="1"/>
              <a:t>명령행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명령 프롬프트 창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매개변수를 직접 주어 프로그램을 실행하는 방식을 따름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792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96F11-B562-A545-ACA0-5A3715B1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4" y="97536"/>
            <a:ext cx="2990088" cy="776288"/>
          </a:xfrm>
        </p:spPr>
        <p:txBody>
          <a:bodyPr>
            <a:normAutofit/>
          </a:bodyPr>
          <a:lstStyle/>
          <a:p>
            <a:r>
              <a:rPr kumimoji="1" lang="en-US" altLang="ko-Kore-KR" sz="3500" dirty="0"/>
              <a:t>0</a:t>
            </a:r>
            <a:r>
              <a:rPr kumimoji="1" lang="en-US" altLang="ko-KR" sz="3500" dirty="0"/>
              <a:t>4</a:t>
            </a:r>
            <a:r>
              <a:rPr kumimoji="1" lang="ko-KR" altLang="en-US" sz="3500" dirty="0"/>
              <a:t>장 연습문제</a:t>
            </a:r>
            <a:endParaRPr kumimoji="1" lang="ko-Kore-KR" altLang="en-US" sz="35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D9CDCD0-2A55-BD4E-BAB6-C9F797A84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1975" y="1484398"/>
            <a:ext cx="10228049" cy="50552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A5F7E-89A5-EC48-95D9-C963290D9D2B}"/>
              </a:ext>
            </a:extLst>
          </p:cNvPr>
          <p:cNvSpPr txBox="1"/>
          <p:nvPr/>
        </p:nvSpPr>
        <p:spPr>
          <a:xfrm>
            <a:off x="131064" y="873824"/>
            <a:ext cx="819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Q1. </a:t>
            </a:r>
            <a:r>
              <a:rPr kumimoji="1" lang="ko-KR" altLang="en-US" dirty="0"/>
              <a:t>주어진 자연수가 홀수인지 짝수인지 판별해 주는 함수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is_odd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작성해 보자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029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3B542-B0BA-2E46-B0F4-12F6DD45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9712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Q2. </a:t>
            </a:r>
            <a:r>
              <a:rPr kumimoji="1" lang="ko-KR" altLang="en-US" sz="2000" dirty="0"/>
              <a:t>입력으로 들어오는 모든 수의 평균 값을 계산해 주는 함수를 작성해 보자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입력으로 들어오는 수의 개수는 정해져 있지 않다</a:t>
            </a:r>
            <a:r>
              <a:rPr kumimoji="1" lang="en-US" altLang="ko-KR" sz="2000" dirty="0"/>
              <a:t>.)</a:t>
            </a:r>
            <a:endParaRPr kumimoji="1" lang="ko-Kore-KR" altLang="en-US" sz="2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C33212F-464E-2840-BE40-49F014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87" y="1241766"/>
            <a:ext cx="11840226" cy="4374468"/>
          </a:xfrm>
        </p:spPr>
      </p:pic>
    </p:spTree>
    <p:extLst>
      <p:ext uri="{BB962C8B-B14F-4D97-AF65-F5344CB8AC3E}">
        <p14:creationId xmlns:p14="http://schemas.microsoft.com/office/powerpoint/2010/main" val="36007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B35F1-496F-CC45-9063-F8DDA4A2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422"/>
            <a:ext cx="10849708" cy="1325563"/>
          </a:xfrm>
        </p:spPr>
        <p:txBody>
          <a:bodyPr>
            <a:normAutofit/>
          </a:bodyPr>
          <a:lstStyle/>
          <a:p>
            <a:r>
              <a:rPr kumimoji="1" lang="en-US" altLang="ko-Kore-KR" sz="2200" dirty="0"/>
              <a:t>Q3. </a:t>
            </a:r>
            <a:r>
              <a:rPr kumimoji="1" lang="ko-KR" altLang="en-US" sz="2200" dirty="0"/>
              <a:t>다음은 두 개의 숫자를 </a:t>
            </a:r>
            <a:r>
              <a:rPr kumimoji="1" lang="ko-KR" altLang="en-US" sz="2200" dirty="0" err="1"/>
              <a:t>입력받아</a:t>
            </a:r>
            <a:r>
              <a:rPr kumimoji="1" lang="ko-KR" altLang="en-US" sz="2200" dirty="0"/>
              <a:t> 더하여 돌려주는 프로그램이다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3</a:t>
            </a:r>
            <a:r>
              <a:rPr kumimoji="1" lang="ko-KR" altLang="en-US" sz="2200" dirty="0"/>
              <a:t>과 </a:t>
            </a:r>
            <a:r>
              <a:rPr kumimoji="1" lang="en-US" altLang="ko-KR" sz="2200" dirty="0"/>
              <a:t>6</a:t>
            </a:r>
            <a:r>
              <a:rPr kumimoji="1" lang="ko-KR" altLang="en-US" sz="2200" dirty="0"/>
              <a:t>을 입력했을 때 </a:t>
            </a:r>
            <a:r>
              <a:rPr kumimoji="1" lang="en-US" altLang="ko-KR" sz="2200" dirty="0"/>
              <a:t>9</a:t>
            </a:r>
            <a:r>
              <a:rPr kumimoji="1" lang="ko-KR" altLang="en-US" sz="2200" dirty="0"/>
              <a:t>가 아닌 </a:t>
            </a:r>
            <a:r>
              <a:rPr kumimoji="1" lang="en-US" altLang="ko-KR" sz="2200" dirty="0"/>
              <a:t>36</a:t>
            </a:r>
            <a:r>
              <a:rPr kumimoji="1" lang="ko-KR" altLang="en-US" sz="2200" dirty="0"/>
              <a:t>이라는 </a:t>
            </a:r>
            <a:r>
              <a:rPr kumimoji="1" lang="ko-KR" altLang="en-US" sz="2200" dirty="0" err="1"/>
              <a:t>결괏값을</a:t>
            </a:r>
            <a:r>
              <a:rPr kumimoji="1" lang="ko-KR" altLang="en-US" sz="2200" dirty="0"/>
              <a:t> 돌려주었다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이 프로그램의 오류를 수정해 보자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978DBC-5EEA-BB4D-86F7-5F53C343B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49"/>
          <a:stretch/>
        </p:blipFill>
        <p:spPr>
          <a:xfrm>
            <a:off x="0" y="1178981"/>
            <a:ext cx="5317067" cy="252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2C7455-C54F-034A-A7FE-6BDBC4CF0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9"/>
          <a:stretch/>
        </p:blipFill>
        <p:spPr>
          <a:xfrm>
            <a:off x="4851237" y="2504544"/>
            <a:ext cx="7171430" cy="1938134"/>
          </a:xfrm>
          <a:prstGeom prst="rect">
            <a:avLst/>
          </a:prstGeom>
        </p:spPr>
      </p:pic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716A6BE-0F18-4D4B-9361-AE642469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87637" y="4493847"/>
            <a:ext cx="7806002" cy="2108200"/>
          </a:xfrm>
        </p:spPr>
      </p:pic>
    </p:spTree>
    <p:extLst>
      <p:ext uri="{BB962C8B-B14F-4D97-AF65-F5344CB8AC3E}">
        <p14:creationId xmlns:p14="http://schemas.microsoft.com/office/powerpoint/2010/main" val="240379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08F44-E9DC-FE44-9E23-4C79A2F7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27151"/>
            <a:ext cx="5062728" cy="707771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파이썬</a:t>
            </a:r>
            <a:r>
              <a:rPr kumimoji="1" lang="ko-KR" altLang="en-US" sz="3500" dirty="0"/>
              <a:t> 함수의 구조</a:t>
            </a:r>
            <a:endParaRPr kumimoji="1" lang="ko-Kore-KR" altLang="en-US" sz="3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4AC62-B615-CF40-A447-9A4E66F88614}"/>
              </a:ext>
            </a:extLst>
          </p:cNvPr>
          <p:cNvSpPr txBox="1"/>
          <p:nvPr/>
        </p:nvSpPr>
        <p:spPr>
          <a:xfrm>
            <a:off x="655320" y="3747263"/>
            <a:ext cx="403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def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함수를 만들 때 사용하는 </a:t>
            </a:r>
            <a:r>
              <a:rPr kumimoji="1" lang="ko-KR" altLang="en-US" dirty="0" err="1"/>
              <a:t>예약어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08DB0-CB83-7845-94B1-496048069DEA}"/>
              </a:ext>
            </a:extLst>
          </p:cNvPr>
          <p:cNvSpPr txBox="1"/>
          <p:nvPr/>
        </p:nvSpPr>
        <p:spPr>
          <a:xfrm>
            <a:off x="655320" y="4250192"/>
            <a:ext cx="576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함수</a:t>
            </a:r>
            <a:r>
              <a:rPr kumimoji="1" lang="ko-KR" altLang="en-US" dirty="0"/>
              <a:t> 이름은 함수를 만드는 사람이 임의로 만들 수 있음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0F9B3-2FF1-EC4A-8147-841070F12D06}"/>
              </a:ext>
            </a:extLst>
          </p:cNvPr>
          <p:cNvSpPr txBox="1"/>
          <p:nvPr/>
        </p:nvSpPr>
        <p:spPr>
          <a:xfrm>
            <a:off x="655320" y="4753121"/>
            <a:ext cx="84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함수</a:t>
            </a:r>
            <a:r>
              <a:rPr kumimoji="1" lang="ko-KR" altLang="en-US" dirty="0"/>
              <a:t> 이름 뒤 괄호 안의 매개변수는 이 함수에 입력으로 전달되는 값을 받는 변수</a:t>
            </a:r>
            <a:endParaRPr kumimoji="1" lang="ko-Kore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529F18F-4A86-EE4D-AFF0-2663FE890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0146"/>
          <a:stretch/>
        </p:blipFill>
        <p:spPr>
          <a:xfrm>
            <a:off x="557784" y="1210040"/>
            <a:ext cx="5766816" cy="1859177"/>
          </a:xfrm>
        </p:spPr>
      </p:pic>
    </p:spTree>
    <p:extLst>
      <p:ext uri="{BB962C8B-B14F-4D97-AF65-F5344CB8AC3E}">
        <p14:creationId xmlns:p14="http://schemas.microsoft.com/office/powerpoint/2010/main" val="3849617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04E0B-C385-F840-BC49-EA1232FF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186103"/>
            <a:ext cx="5703277" cy="494934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Q4.</a:t>
            </a:r>
            <a:r>
              <a:rPr kumimoji="1" lang="ko-KR" altLang="en-US" sz="2000" dirty="0"/>
              <a:t> 다음 중 출력 결과가 다른 것 한 개를 골라 보자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37B7B14-743B-FF4B-9A11-854B1B3E5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10" y="1043660"/>
            <a:ext cx="10805549" cy="3731540"/>
          </a:xfrm>
        </p:spPr>
      </p:pic>
    </p:spTree>
    <p:extLst>
      <p:ext uri="{BB962C8B-B14F-4D97-AF65-F5344CB8AC3E}">
        <p14:creationId xmlns:p14="http://schemas.microsoft.com/office/powerpoint/2010/main" val="324219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9F32B-55DF-4143-A9DA-C1CB68FB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3044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Q5.</a:t>
            </a:r>
            <a:r>
              <a:rPr kumimoji="1" lang="ko-KR" altLang="en-US" sz="2000" dirty="0"/>
              <a:t> 다음은 </a:t>
            </a:r>
            <a:r>
              <a:rPr kumimoji="1" lang="en-US" altLang="ko-KR" sz="2000" dirty="0"/>
              <a:t>“</a:t>
            </a:r>
            <a:r>
              <a:rPr kumimoji="1" lang="en-US" altLang="ko-KR" sz="2000" dirty="0" err="1"/>
              <a:t>test.txt</a:t>
            </a:r>
            <a:r>
              <a:rPr kumimoji="1" lang="en-US" altLang="ko-KR" sz="2000" dirty="0"/>
              <a:t>”</a:t>
            </a:r>
            <a:r>
              <a:rPr kumimoji="1" lang="ko-KR" altLang="en-US" sz="2000" dirty="0"/>
              <a:t>라는 파일에 </a:t>
            </a:r>
            <a:r>
              <a:rPr kumimoji="1" lang="en-US" altLang="ko-KR" sz="2000" dirty="0"/>
              <a:t>“Life is too short” </a:t>
            </a:r>
            <a:r>
              <a:rPr kumimoji="1" lang="ko-KR" altLang="en-US" sz="2000" dirty="0"/>
              <a:t>문자열을 저장한 후 다시 그 파일을 읽어서 출력하는 프로그램이다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527065-0D18-3446-896E-B84575470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" y="1011390"/>
            <a:ext cx="7340257" cy="3913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FE8B2-8A62-D04C-B74E-5439160C1485}"/>
              </a:ext>
            </a:extLst>
          </p:cNvPr>
          <p:cNvSpPr txBox="1"/>
          <p:nvPr/>
        </p:nvSpPr>
        <p:spPr>
          <a:xfrm>
            <a:off x="355599" y="2729589"/>
            <a:ext cx="447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f1. close()  #</a:t>
            </a:r>
            <a:r>
              <a:rPr kumimoji="1" lang="ko-Kore-KR" altLang="en-US" sz="2500" dirty="0">
                <a:solidFill>
                  <a:srgbClr val="FF0000"/>
                </a:solidFill>
              </a:rPr>
              <a:t>열린 객체를 닫는다</a:t>
            </a:r>
            <a:r>
              <a:rPr kumimoji="1" lang="en-US" altLang="ko-Kore-KR" sz="2500" dirty="0">
                <a:solidFill>
                  <a:srgbClr val="FF0000"/>
                </a:solidFill>
              </a:rPr>
              <a:t>.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53670-5125-D44F-8DF9-AE0128760DD0}"/>
              </a:ext>
            </a:extLst>
          </p:cNvPr>
          <p:cNvSpPr txBox="1"/>
          <p:nvPr/>
        </p:nvSpPr>
        <p:spPr>
          <a:xfrm>
            <a:off x="355599" y="4646134"/>
            <a:ext cx="15070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f2.</a:t>
            </a:r>
            <a:r>
              <a:rPr kumimoji="1" lang="ko-Kore-KR" altLang="en-US" sz="2500" dirty="0">
                <a:solidFill>
                  <a:srgbClr val="FF0000"/>
                </a:solidFill>
              </a:rPr>
              <a:t> </a:t>
            </a:r>
            <a:r>
              <a:rPr kumimoji="1" lang="en-US" altLang="ko-Kore-KR" sz="2500" dirty="0">
                <a:solidFill>
                  <a:srgbClr val="FF0000"/>
                </a:solidFill>
              </a:rPr>
              <a:t>close()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C78220AE-24B1-5141-93E9-B8A31656C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32100" y="4884661"/>
            <a:ext cx="7935708" cy="17187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34B37-FAC7-9B48-B3F4-E84C2059C90E}"/>
              </a:ext>
            </a:extLst>
          </p:cNvPr>
          <p:cNvSpPr txBox="1"/>
          <p:nvPr/>
        </p:nvSpPr>
        <p:spPr>
          <a:xfrm>
            <a:off x="6367550" y="3682442"/>
            <a:ext cx="5824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프로그램은 우리가 예상한 </a:t>
            </a:r>
            <a:r>
              <a:rPr kumimoji="1" lang="en-US" altLang="ko-KR" dirty="0"/>
              <a:t>“Life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too short”</a:t>
            </a:r>
            <a:r>
              <a:rPr kumimoji="1" lang="ko-KR" altLang="en-US" dirty="0"/>
              <a:t>라는 문장을 출력하지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우리가 예상한 값을 출력할 수 있도록 프로그램을 수정해 보자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4996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3ECAC-69DF-6A4A-A83C-2EAC0DA6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0290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Q6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사용자의 입력을 파일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test.txt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에 저장하는 프로그램을 작성해 보자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프로그램을 다시 실행하더라도 기존에 작성한 내용을 유지하고 새로 입력한 내용을 추가해야 한다</a:t>
            </a:r>
            <a:r>
              <a:rPr kumimoji="1" lang="en-US" altLang="ko-KR" sz="2000" dirty="0"/>
              <a:t>.)</a:t>
            </a:r>
            <a:endParaRPr kumimoji="1" lang="ko-Kore-KR" altLang="en-US" sz="2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202856-4CBC-884C-B801-82ED0C66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046" y="2228669"/>
            <a:ext cx="11083908" cy="2400662"/>
          </a:xfrm>
        </p:spPr>
      </p:pic>
    </p:spTree>
    <p:extLst>
      <p:ext uri="{BB962C8B-B14F-4D97-AF65-F5344CB8AC3E}">
        <p14:creationId xmlns:p14="http://schemas.microsoft.com/office/powerpoint/2010/main" val="4238906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B46FB-F40E-2148-85A1-502321B9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9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Q7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다음과 같은 내용을 지닌 파일 </a:t>
            </a:r>
            <a:r>
              <a:rPr kumimoji="1" lang="en-US" altLang="ko-KR" sz="2000" dirty="0" err="1"/>
              <a:t>test.txt</a:t>
            </a:r>
            <a:r>
              <a:rPr kumimoji="1" lang="ko-KR" altLang="en-US" sz="2000" dirty="0"/>
              <a:t>가 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이 파일의 내용 중 </a:t>
            </a:r>
            <a:r>
              <a:rPr kumimoji="1" lang="en-US" altLang="ko-KR" sz="2000" dirty="0"/>
              <a:t>“java’</a:t>
            </a:r>
            <a:r>
              <a:rPr kumimoji="1" lang="ko-KR" altLang="en-US" sz="2000" dirty="0"/>
              <a:t>라는 문자열을 </a:t>
            </a:r>
            <a:r>
              <a:rPr kumimoji="1" lang="en-US" altLang="ko-KR" sz="2000" dirty="0"/>
              <a:t>“python”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바꾸어서 저장해 보자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3BE4FC-CE73-0745-ACC2-7AA1708F4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19477"/>
            <a:ext cx="3746500" cy="11303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6609AF-8D82-1A4D-8681-1D7557EC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049323"/>
            <a:ext cx="6510867" cy="22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B545C4-61AB-2B4E-A8FD-00B1C706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0851"/>
          <a:stretch/>
        </p:blipFill>
        <p:spPr>
          <a:xfrm>
            <a:off x="1661932" y="1983095"/>
            <a:ext cx="8455005" cy="2420066"/>
          </a:xfr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41BFB66-CBCB-5A47-9421-0EF279E6D6E3}"/>
              </a:ext>
            </a:extLst>
          </p:cNvPr>
          <p:cNvSpPr/>
          <p:nvPr/>
        </p:nvSpPr>
        <p:spPr>
          <a:xfrm>
            <a:off x="3103401" y="2342988"/>
            <a:ext cx="631544" cy="355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84BFAB9D-1828-C943-9118-4ED5572B4C4D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3417545" y="1800606"/>
            <a:ext cx="544010" cy="54075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9CE780-4B2E-D845-BAD7-950A149E1CAC}"/>
              </a:ext>
            </a:extLst>
          </p:cNvPr>
          <p:cNvSpPr txBox="1"/>
          <p:nvPr/>
        </p:nvSpPr>
        <p:spPr>
          <a:xfrm>
            <a:off x="3439368" y="1383827"/>
            <a:ext cx="122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함수</a:t>
            </a:r>
            <a:r>
              <a:rPr kumimoji="1" lang="ko-KR" altLang="en-US" dirty="0"/>
              <a:t> 이름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574CE-2EAB-954F-A10B-06B5C3C6750D}"/>
              </a:ext>
            </a:extLst>
          </p:cNvPr>
          <p:cNvSpPr txBox="1"/>
          <p:nvPr/>
        </p:nvSpPr>
        <p:spPr>
          <a:xfrm>
            <a:off x="2997057" y="3757435"/>
            <a:ext cx="20957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print(add(1,2))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E1F9-733B-154B-BD51-0109FEF4DAF1}"/>
              </a:ext>
            </a:extLst>
          </p:cNvPr>
          <p:cNvSpPr txBox="1"/>
          <p:nvPr/>
        </p:nvSpPr>
        <p:spPr>
          <a:xfrm>
            <a:off x="2991994" y="3296465"/>
            <a:ext cx="19288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>
                <a:solidFill>
                  <a:srgbClr val="FF0000"/>
                </a:solidFill>
              </a:rPr>
              <a:t>return result</a:t>
            </a:r>
            <a:endParaRPr kumimoji="1" lang="ko-Kore-KR" altLang="en-US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4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6D509-F917-C345-A754-B67B089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" y="247903"/>
            <a:ext cx="3429000" cy="866267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매개변수와</a:t>
            </a:r>
            <a:r>
              <a:rPr kumimoji="1" lang="ko-KR" altLang="en-US" sz="3500" dirty="0"/>
              <a:t> 인수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233BC-2166-3044-9ED7-FB926D25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76" y="1468882"/>
            <a:ext cx="8403336" cy="1100455"/>
          </a:xfrm>
        </p:spPr>
        <p:txBody>
          <a:bodyPr/>
          <a:lstStyle/>
          <a:p>
            <a:pPr marL="0" indent="0">
              <a:buNone/>
            </a:pPr>
            <a:r>
              <a:rPr kumimoji="1" lang="ko-Kore-KR" altLang="en-US" dirty="0"/>
              <a:t>매개</a:t>
            </a:r>
            <a:r>
              <a:rPr kumimoji="1" lang="ko-KR" altLang="en-US" dirty="0"/>
              <a:t> 변수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함수에 입력으로 전달된 값을 받는 변수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인수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함수를 호출할 때 전달하는 </a:t>
            </a:r>
            <a:r>
              <a:rPr kumimoji="1" lang="ko-KR" altLang="en-US" dirty="0" err="1"/>
              <a:t>입력값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A7F8BE-7DE9-834E-872B-BAD6F7FFA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58"/>
          <a:stretch/>
        </p:blipFill>
        <p:spPr>
          <a:xfrm>
            <a:off x="265176" y="2924049"/>
            <a:ext cx="771220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41ECA-3C01-9D4A-8DFE-7A9C7AA4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65125"/>
            <a:ext cx="7354824" cy="854075"/>
          </a:xfrm>
        </p:spPr>
        <p:txBody>
          <a:bodyPr>
            <a:normAutofit/>
          </a:bodyPr>
          <a:lstStyle/>
          <a:p>
            <a:r>
              <a:rPr kumimoji="1" lang="ko-Kore-KR" altLang="en-US" sz="3500" dirty="0"/>
              <a:t>입력값과</a:t>
            </a:r>
            <a:r>
              <a:rPr kumimoji="1" lang="ko-KR" altLang="en-US" sz="3500" dirty="0"/>
              <a:t> </a:t>
            </a:r>
            <a:r>
              <a:rPr kumimoji="1" lang="ko-KR" altLang="en-US" sz="3500" dirty="0" err="1"/>
              <a:t>결괏값에</a:t>
            </a:r>
            <a:r>
              <a:rPr kumimoji="1" lang="ko-KR" altLang="en-US" sz="3500" dirty="0"/>
              <a:t> 따른 함수의 형태</a:t>
            </a:r>
            <a:endParaRPr kumimoji="1" lang="ko-Kore-KR" altLang="en-US" sz="35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1EC03-FE06-824B-9A28-A38C2782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302321"/>
            <a:ext cx="4465320" cy="661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sz="2500" dirty="0"/>
              <a:t>입력값</a:t>
            </a:r>
            <a:r>
              <a:rPr kumimoji="1" lang="ko-KR" altLang="en-US" sz="2500" dirty="0"/>
              <a:t> </a:t>
            </a:r>
            <a:r>
              <a:rPr kumimoji="1" lang="en-US" altLang="ko-KR" sz="2500" dirty="0">
                <a:sym typeface="Wingdings" pitchFamily="2" charset="2"/>
              </a:rPr>
              <a:t></a:t>
            </a:r>
            <a:r>
              <a:rPr kumimoji="1" lang="ko-KR" altLang="en-US" sz="2500" dirty="0">
                <a:sym typeface="Wingdings" pitchFamily="2" charset="2"/>
              </a:rPr>
              <a:t> 함수 </a:t>
            </a:r>
            <a:r>
              <a:rPr kumimoji="1" lang="en-US" altLang="ko-KR" sz="2500" dirty="0">
                <a:sym typeface="Wingdings" pitchFamily="2" charset="2"/>
              </a:rPr>
              <a:t></a:t>
            </a:r>
            <a:r>
              <a:rPr kumimoji="1" lang="ko-KR" altLang="en-US" sz="2500" dirty="0">
                <a:sym typeface="Wingdings" pitchFamily="2" charset="2"/>
              </a:rPr>
              <a:t> </a:t>
            </a:r>
            <a:r>
              <a:rPr kumimoji="1" lang="ko-KR" altLang="en-US" sz="2500" dirty="0" err="1">
                <a:sym typeface="Wingdings" pitchFamily="2" charset="2"/>
              </a:rPr>
              <a:t>결괏값</a:t>
            </a:r>
            <a:endParaRPr kumimoji="1" lang="ko-Kore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91EB3-7142-904B-8304-AA307B17A7DF}"/>
              </a:ext>
            </a:extLst>
          </p:cNvPr>
          <p:cNvSpPr txBox="1"/>
          <p:nvPr/>
        </p:nvSpPr>
        <p:spPr>
          <a:xfrm>
            <a:off x="374904" y="2278582"/>
            <a:ext cx="3087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000" dirty="0"/>
              <a:t>1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</a:t>
            </a:r>
            <a:r>
              <a:rPr kumimoji="1" lang="ko-Kore-KR" altLang="en-US" sz="3000" dirty="0"/>
              <a:t>일반적인</a:t>
            </a:r>
            <a:r>
              <a:rPr kumimoji="1" lang="ko-KR" altLang="en-US" sz="3000" dirty="0"/>
              <a:t> 함수</a:t>
            </a:r>
            <a:endParaRPr kumimoji="1" lang="ko-Kore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79A02-EEDC-D64C-87EE-402F42578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37" b="52836"/>
          <a:stretch/>
        </p:blipFill>
        <p:spPr>
          <a:xfrm>
            <a:off x="339344" y="2869832"/>
            <a:ext cx="3465576" cy="1409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47EA70-3D05-5C4C-9982-A20D15B69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17" r="47541"/>
          <a:stretch/>
        </p:blipFill>
        <p:spPr>
          <a:xfrm>
            <a:off x="339344" y="4920361"/>
            <a:ext cx="5463032" cy="157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5FC59-BB6C-6A4D-A520-984F4EBB732E}"/>
              </a:ext>
            </a:extLst>
          </p:cNvPr>
          <p:cNvSpPr txBox="1"/>
          <p:nvPr/>
        </p:nvSpPr>
        <p:spPr>
          <a:xfrm>
            <a:off x="339344" y="4524805"/>
            <a:ext cx="30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일반</a:t>
            </a:r>
            <a:r>
              <a:rPr kumimoji="1" lang="ko-KR" altLang="en-US" dirty="0"/>
              <a:t> 함수의 전형적인 예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54FE45-FF2D-A84E-989E-990AD9753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064" y="4950968"/>
            <a:ext cx="5802632" cy="151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7A14A7-8024-264B-91C4-D98FC145202D}"/>
              </a:ext>
            </a:extLst>
          </p:cNvPr>
          <p:cNvSpPr txBox="1"/>
          <p:nvPr/>
        </p:nvSpPr>
        <p:spPr>
          <a:xfrm>
            <a:off x="5887720" y="4561899"/>
            <a:ext cx="351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입력값으로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4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주었을 때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30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EA697-74E0-9845-8BBF-BAFC7DAC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314959"/>
            <a:ext cx="4306824" cy="732155"/>
          </a:xfrm>
        </p:spPr>
        <p:txBody>
          <a:bodyPr/>
          <a:lstStyle/>
          <a:p>
            <a:r>
              <a:rPr kumimoji="1" lang="en-US" altLang="ko-KR" sz="3000" dirty="0">
                <a:latin typeface="+mn-ea"/>
                <a:ea typeface="+mn-ea"/>
              </a:rPr>
              <a:t>2.</a:t>
            </a:r>
            <a:r>
              <a:rPr kumimoji="1" lang="ko-KR" altLang="en-US" sz="3000" dirty="0">
                <a:latin typeface="+mn-ea"/>
                <a:ea typeface="+mn-ea"/>
              </a:rPr>
              <a:t> </a:t>
            </a:r>
            <a:r>
              <a:rPr kumimoji="1" lang="ko-Kore-KR" altLang="en-US" sz="3000" dirty="0">
                <a:latin typeface="+mn-ea"/>
                <a:ea typeface="+mn-ea"/>
              </a:rPr>
              <a:t>입력값이</a:t>
            </a:r>
            <a:r>
              <a:rPr kumimoji="1" lang="ko-KR" altLang="en-US" sz="3000" dirty="0">
                <a:latin typeface="+mn-ea"/>
                <a:ea typeface="+mn-ea"/>
              </a:rPr>
              <a:t> 없는 함수</a:t>
            </a:r>
            <a:endParaRPr kumimoji="1" lang="ko-Kore-KR" altLang="en-US" sz="3000" dirty="0">
              <a:latin typeface="+mn-ea"/>
              <a:ea typeface="+mn-ea"/>
            </a:endParaRP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99F9D4F-683A-4749-8BB9-255E9B941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8870" b="65744"/>
          <a:stretch/>
        </p:blipFill>
        <p:spPr>
          <a:xfrm>
            <a:off x="554736" y="2471483"/>
            <a:ext cx="6796355" cy="19150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0379C-4DF6-734E-BBF3-EB4FBB8393DA}"/>
              </a:ext>
            </a:extLst>
          </p:cNvPr>
          <p:cNvSpPr txBox="1"/>
          <p:nvPr/>
        </p:nvSpPr>
        <p:spPr>
          <a:xfrm>
            <a:off x="326136" y="1121987"/>
            <a:ext cx="52893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/>
              <a:t>&lt;</a:t>
            </a:r>
            <a:r>
              <a:rPr kumimoji="1" lang="ko-Kore-KR" altLang="en-US" sz="2500" dirty="0"/>
              <a:t>입력</a:t>
            </a:r>
            <a:r>
              <a:rPr kumimoji="1" lang="ko-KR" altLang="en-US" sz="2500" dirty="0"/>
              <a:t>값이 없고 </a:t>
            </a:r>
            <a:r>
              <a:rPr kumimoji="1" lang="ko-KR" altLang="en-US" sz="2500" dirty="0" err="1"/>
              <a:t>결괏값만</a:t>
            </a:r>
            <a:r>
              <a:rPr kumimoji="1" lang="ko-KR" altLang="en-US" sz="2500" dirty="0"/>
              <a:t> 있는 함수</a:t>
            </a:r>
            <a:r>
              <a:rPr kumimoji="1" lang="en-US" altLang="ko-KR" sz="2500" dirty="0"/>
              <a:t>&gt;</a:t>
            </a:r>
            <a:endParaRPr kumimoji="1" lang="ko-Kore-KR" alt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D41DF-9DC7-4345-AD49-3695D427FE5D}"/>
              </a:ext>
            </a:extLst>
          </p:cNvPr>
          <p:cNvSpPr txBox="1"/>
          <p:nvPr/>
        </p:nvSpPr>
        <p:spPr>
          <a:xfrm>
            <a:off x="7819525" y="3244333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결괏값을</a:t>
            </a:r>
            <a:r>
              <a:rPr kumimoji="1" lang="ko-KR" altLang="en-US" dirty="0"/>
              <a:t> 받을 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함수이름</a:t>
            </a:r>
            <a:r>
              <a:rPr kumimoji="1" lang="en-US" altLang="ko-KR" dirty="0"/>
              <a:t>()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207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ED376-FBE2-F249-AEAA-937B1D73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3999"/>
            <a:ext cx="4002024" cy="854075"/>
          </a:xfrm>
        </p:spPr>
        <p:txBody>
          <a:bodyPr>
            <a:normAutofit/>
          </a:bodyPr>
          <a:lstStyle/>
          <a:p>
            <a:r>
              <a:rPr kumimoji="1" lang="en-US" altLang="ko-KR" sz="3000" dirty="0">
                <a:latin typeface="+mn-ea"/>
              </a:rPr>
              <a:t>3.</a:t>
            </a:r>
            <a:r>
              <a:rPr kumimoji="1" lang="ko-KR" altLang="en-US" sz="3000" dirty="0">
                <a:latin typeface="+mn-ea"/>
              </a:rPr>
              <a:t> </a:t>
            </a:r>
            <a:r>
              <a:rPr kumimoji="1" lang="ko-Kore-KR" altLang="en-US" sz="3000" dirty="0">
                <a:latin typeface="+mn-ea"/>
              </a:rPr>
              <a:t>결괏값이</a:t>
            </a:r>
            <a:r>
              <a:rPr kumimoji="1" lang="ko-KR" altLang="en-US" sz="3000" dirty="0">
                <a:latin typeface="+mn-ea"/>
              </a:rPr>
              <a:t> 없는 함수</a:t>
            </a:r>
            <a:endParaRPr kumimoji="1" lang="ko-Kore-KR" altLang="en-US" sz="3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89A0435-945F-584B-AC5C-4C94EA7D8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838"/>
          <a:stretch/>
        </p:blipFill>
        <p:spPr>
          <a:xfrm>
            <a:off x="228600" y="1108074"/>
            <a:ext cx="6425458" cy="18911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6761A-05D5-E440-8E27-4D7B1196D0D2}"/>
              </a:ext>
            </a:extLst>
          </p:cNvPr>
          <p:cNvSpPr txBox="1"/>
          <p:nvPr/>
        </p:nvSpPr>
        <p:spPr>
          <a:xfrm>
            <a:off x="6654058" y="1868987"/>
            <a:ext cx="576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결괏값이</a:t>
            </a:r>
            <a:r>
              <a:rPr kumimoji="1" lang="ko-KR" altLang="en-US" dirty="0"/>
              <a:t> 없는 함수는 호출해도 돌려주는 값이 없음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925B09-5340-5F40-A041-5900C45F7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308"/>
          <a:stretch/>
        </p:blipFill>
        <p:spPr>
          <a:xfrm>
            <a:off x="228600" y="3514725"/>
            <a:ext cx="5881688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3C3D7-B5A4-1F47-88C2-5A9951AA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195072"/>
            <a:ext cx="5391912" cy="788480"/>
          </a:xfrm>
        </p:spPr>
        <p:txBody>
          <a:bodyPr>
            <a:normAutofit/>
          </a:bodyPr>
          <a:lstStyle/>
          <a:p>
            <a:r>
              <a:rPr kumimoji="1" lang="en-US" altLang="ko-Kore-KR" sz="3000" dirty="0"/>
              <a:t>4</a:t>
            </a:r>
            <a:r>
              <a:rPr kumimoji="1" lang="en-US" altLang="ko-KR" sz="3000" dirty="0"/>
              <a:t>.</a:t>
            </a:r>
            <a:r>
              <a:rPr kumimoji="1" lang="ko-KR" altLang="en-US" sz="3000" dirty="0"/>
              <a:t> </a:t>
            </a:r>
            <a:r>
              <a:rPr kumimoji="1" lang="ko-KR" altLang="en-US" sz="3000" dirty="0" err="1"/>
              <a:t>입력값도</a:t>
            </a:r>
            <a:r>
              <a:rPr kumimoji="1" lang="ko-KR" altLang="en-US" sz="3000" dirty="0"/>
              <a:t> </a:t>
            </a:r>
            <a:r>
              <a:rPr kumimoji="1" lang="ko-KR" altLang="en-US" sz="3000" dirty="0" err="1"/>
              <a:t>결괏값도</a:t>
            </a:r>
            <a:r>
              <a:rPr kumimoji="1" lang="ko-KR" altLang="en-US" sz="3000" dirty="0"/>
              <a:t> 없는 함수</a:t>
            </a:r>
            <a:endParaRPr kumimoji="1" lang="ko-Kore-KR" altLang="en-US" sz="3000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D19CFA3-5BDC-924F-AA1E-7363FFEB0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7745" b="57570"/>
          <a:stretch/>
        </p:blipFill>
        <p:spPr>
          <a:xfrm>
            <a:off x="372960" y="1206348"/>
            <a:ext cx="6555928" cy="18462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D00D2-84C1-E148-B80B-50DBF813F19C}"/>
              </a:ext>
            </a:extLst>
          </p:cNvPr>
          <p:cNvSpPr txBox="1"/>
          <p:nvPr/>
        </p:nvSpPr>
        <p:spPr>
          <a:xfrm>
            <a:off x="5401056" y="1806313"/>
            <a:ext cx="67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입력 인수를 받는 매개변수도 없고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문도 없으니 </a:t>
            </a:r>
            <a:r>
              <a:rPr kumimoji="1" lang="ko-KR" altLang="en-US" dirty="0" err="1"/>
              <a:t>입력값도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결괏값도</a:t>
            </a:r>
            <a:r>
              <a:rPr kumimoji="1" lang="ko-KR" altLang="en-US" dirty="0"/>
              <a:t> 없는 함수이다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08A8A6-E7C2-CF4C-AB53-97020AF83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34" r="39427"/>
          <a:stretch/>
        </p:blipFill>
        <p:spPr>
          <a:xfrm>
            <a:off x="372960" y="4799111"/>
            <a:ext cx="5828140" cy="115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FD2825-208E-0A4B-961F-D674203DF902}"/>
              </a:ext>
            </a:extLst>
          </p:cNvPr>
          <p:cNvSpPr txBox="1"/>
          <p:nvPr/>
        </p:nvSpPr>
        <p:spPr>
          <a:xfrm>
            <a:off x="372960" y="3482224"/>
            <a:ext cx="353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입력값도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결괏값도</a:t>
            </a:r>
            <a:r>
              <a:rPr kumimoji="1" lang="ko-KR" altLang="en-US" dirty="0"/>
              <a:t> 없을 때</a:t>
            </a:r>
            <a:r>
              <a:rPr kumimoji="1" lang="en-US" altLang="ko-KR" dirty="0"/>
              <a:t>&gt;</a:t>
            </a:r>
          </a:p>
          <a:p>
            <a:r>
              <a:rPr kumimoji="1" lang="ko-KR" altLang="en-US" dirty="0"/>
              <a:t>                 </a:t>
            </a:r>
            <a:r>
              <a:rPr kumimoji="1" lang="ko-KR" altLang="en-US" dirty="0" err="1"/>
              <a:t>함수이름</a:t>
            </a:r>
            <a:r>
              <a:rPr kumimoji="1" lang="en-US" altLang="ko-KR" dirty="0"/>
              <a:t>()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660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2866</Words>
  <Application>Microsoft Macintosh PowerPoint</Application>
  <PresentationFormat>와이드스크린</PresentationFormat>
  <Paragraphs>207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Office 테마</vt:lpstr>
      <vt:lpstr>04 장 프로그램의 입력과 출력은 어떻게 해야 할까?</vt:lpstr>
      <vt:lpstr>04-1 함수</vt:lpstr>
      <vt:lpstr>파이썬 함수의 구조</vt:lpstr>
      <vt:lpstr>PowerPoint 프레젠테이션</vt:lpstr>
      <vt:lpstr>매개변수와 인수</vt:lpstr>
      <vt:lpstr>입력값과 결괏값에 따른 함수의 형태</vt:lpstr>
      <vt:lpstr>2. 입력값이 없는 함수</vt:lpstr>
      <vt:lpstr>3. 결괏값이 없는 함수</vt:lpstr>
      <vt:lpstr>4. 입력값도 결괏값도 없는 함수</vt:lpstr>
      <vt:lpstr>매개변수 지정하여 호출하기</vt:lpstr>
      <vt:lpstr>여러 개의 입력값을 받는 함수 만들기</vt:lpstr>
      <vt:lpstr>키워드 파라미터 kwargs</vt:lpstr>
      <vt:lpstr>함수의 결괏값은 언제나 하나이다.</vt:lpstr>
      <vt:lpstr>[return의 또 다른 쓰임새]</vt:lpstr>
      <vt:lpstr>매개변수에 초깃값 미리 설정하기</vt:lpstr>
      <vt:lpstr>함수 안에서 선언한 변수의 효력 범위</vt:lpstr>
      <vt:lpstr>함수 안에서 함수 밖의 변수를 변경하는 방법</vt:lpstr>
      <vt:lpstr>PowerPoint 프레젠테이션</vt:lpstr>
      <vt:lpstr>04-2 사용자 입력과 출력</vt:lpstr>
      <vt:lpstr>PowerPoint 프레젠테이션</vt:lpstr>
      <vt:lpstr>04-3장 파일 읽고 쓰기</vt:lpstr>
      <vt:lpstr>프로그램 외부에 저장된 파일을 읽는 여러 가지 방법</vt:lpstr>
      <vt:lpstr>2. readlines 함수 사용하기</vt:lpstr>
      <vt:lpstr>3. read 함수 사용하기</vt:lpstr>
      <vt:lpstr>파일에 새로운 내용 추가하기</vt:lpstr>
      <vt:lpstr>with문과 함께 사용하기</vt:lpstr>
      <vt:lpstr>04장 연습문제</vt:lpstr>
      <vt:lpstr>Q2. 입력으로 들어오는 모든 수의 평균 값을 계산해 주는 함수를 작성해 보자. (단, 입력으로 들어오는 수의 개수는 정해져 있지 않다.)</vt:lpstr>
      <vt:lpstr>Q3. 다음은 두 개의 숫자를 입력받아 더하여 돌려주는 프로그램이다. 3과 6을 입력했을 때 9가 아닌 36이라는 결괏값을 돌려주었다. 이 프로그램의 오류를 수정해 보자.</vt:lpstr>
      <vt:lpstr>Q4. 다음 중 출력 결과가 다른 것 한 개를 골라 보자.</vt:lpstr>
      <vt:lpstr>Q5. 다음은 “test.txt”라는 파일에 “Life is too short” 문자열을 저장한 후 다시 그 파일을 읽어서 출력하는 프로그램이다.</vt:lpstr>
      <vt:lpstr>Q6. 사용자의 입력을 파일(test.txt)에 저장하는 프로그램을 작성해 보자. (단, 프로그램을 다시 실행하더라도 기존에 작성한 내용을 유지하고 새로 입력한 내용을 추가해야 한다.)</vt:lpstr>
      <vt:lpstr>Q7. 다음과 같은 내용을 지닌 파일 test.txt가 있다. 이 파일의 내용 중 “java’라는 문자열을 “python”으로 바꾸어서 저장해 보자.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 장 프로그램의 입력과 출력은 어떻게 해야 할까?</dc:title>
  <dc:creator>김소진</dc:creator>
  <cp:lastModifiedBy>김소진</cp:lastModifiedBy>
  <cp:revision>6</cp:revision>
  <dcterms:created xsi:type="dcterms:W3CDTF">2022-04-02T08:44:50Z</dcterms:created>
  <dcterms:modified xsi:type="dcterms:W3CDTF">2022-04-06T03:50:48Z</dcterms:modified>
</cp:coreProperties>
</file>